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332" r:id="rId2"/>
    <p:sldId id="335" r:id="rId3"/>
    <p:sldId id="349" r:id="rId4"/>
    <p:sldId id="350" r:id="rId5"/>
    <p:sldId id="362" r:id="rId6"/>
    <p:sldId id="361" r:id="rId7"/>
    <p:sldId id="363" r:id="rId8"/>
    <p:sldId id="351" r:id="rId9"/>
    <p:sldId id="359" r:id="rId10"/>
    <p:sldId id="352" r:id="rId11"/>
    <p:sldId id="353" r:id="rId12"/>
    <p:sldId id="364" r:id="rId13"/>
    <p:sldId id="354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0066"/>
    <a:srgbClr val="1F497D"/>
    <a:srgbClr val="00FF00"/>
    <a:srgbClr val="00B082"/>
    <a:srgbClr val="206384"/>
    <a:srgbClr val="3498D6"/>
    <a:srgbClr val="2B89C3"/>
    <a:srgbClr val="FFFF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5" autoAdjust="0"/>
    <p:restoredTop sz="94660"/>
  </p:normalViewPr>
  <p:slideViewPr>
    <p:cSldViewPr>
      <p:cViewPr varScale="1">
        <p:scale>
          <a:sx n="69" d="100"/>
          <a:sy n="69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F13BEA5-398E-4910-8B9F-57EA5941A37C}" type="datetimeFigureOut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1EF45-026B-4BB2-8EA3-F93AFE6400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19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3665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061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5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478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08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93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94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51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70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36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91EF45-026B-4BB2-8EA3-F93AFE6400F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8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EE45-801C-4C1B-814F-ED25DBD26EB9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FA3CC-E889-486C-AA0A-AF65F4D10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3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5D867-F636-4068-8DF5-C69E67C2341A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F980B-F9A8-423A-86AC-CAE5F31FC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99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8C07F-BCFB-4573-9F52-B57C2B85544E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A0C96-C7EA-42FB-9D6F-5D884F9D9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21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C6E0-A4FB-48A0-A769-F9946A0489D9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8BB89-CB0F-43F8-BC93-4044E3A015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41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21039-B4F1-4569-B98B-1A7380D0878E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1D056-D9C4-40F1-9229-6A0E136A8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D22AF-5666-4CF3-B29C-5C732DFB8AEB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293C-7AB1-4D3B-B3FB-D52EF7CDB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81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62CCD-4FF5-4857-989F-460D461235F2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C5789-38A2-45FA-BF08-B067703A6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76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EC9434-30B2-44F4-92DF-5E71BB7DD56A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72739-6B60-4A88-8689-4D04FD215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86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B8B0F-F14E-44BC-9D87-D53145DB07B0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EC4E-7707-4D32-9E43-0DD07FFCD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6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3F905-372D-4814-85A1-78C55C671B39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87-18E6-49E6-8833-D0F0017BE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90334-FEA3-4D70-871D-20DEA6375EA5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DD804-1EB8-42D7-B852-5BFCF5CF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6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3FD15F-8374-4B9F-A0C9-47AC3C8DDB8F}" type="datetime1">
              <a:rPr lang="en-US"/>
              <a:pPr>
                <a:defRPr/>
              </a:pPr>
              <a:t>2013/3/22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7C3ADC-12E0-4904-ADD7-D71873683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5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0.png"/><Relationship Id="rId7" Type="http://schemas.openxmlformats.org/officeDocument/2006/relationships/image" Target="../media/image2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17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170.png"/><Relationship Id="rId4" Type="http://schemas.openxmlformats.org/officeDocument/2006/relationships/image" Target="../media/image15.png"/><Relationship Id="rId9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1165793" y="837920"/>
            <a:ext cx="233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Summation notation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24551" y="4043019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Geometric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886832" y="4043019"/>
            <a:ext cx="19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Harmonic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72559" y="837920"/>
            <a:ext cx="338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Gauss summation trick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358896" y="3505200"/>
            <a:ext cx="9807696" cy="35814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753372" y="5733107"/>
            <a:ext cx="1172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1)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→∞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800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802" y="2060754"/>
                <a:ext cx="5954835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0066"/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02" y="2060754"/>
                <a:ext cx="5954835" cy="109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6143623" y="3886200"/>
            <a:ext cx="2695577" cy="2460395"/>
            <a:chOff x="1590042" y="3030710"/>
            <a:chExt cx="3671801" cy="3351447"/>
          </a:xfrm>
        </p:grpSpPr>
        <p:sp>
          <p:nvSpPr>
            <p:cNvPr id="21" name="Rectangle 20"/>
            <p:cNvSpPr/>
            <p:nvPr/>
          </p:nvSpPr>
          <p:spPr>
            <a:xfrm>
              <a:off x="2787410" y="4191001"/>
              <a:ext cx="304800" cy="16161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862664" y="4748817"/>
              <a:ext cx="304800" cy="1058349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25037" y="4499318"/>
              <a:ext cx="304800" cy="1307848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49783" y="3810000"/>
              <a:ext cx="304800" cy="1997165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1590042" y="3030710"/>
              <a:ext cx="764677" cy="2798449"/>
              <a:chOff x="4556248" y="900366"/>
              <a:chExt cx="764677" cy="3088169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860092" y="1556986"/>
                <a:ext cx="0" cy="2431549"/>
              </a:xfrm>
              <a:prstGeom prst="straightConnector1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4556248" y="900366"/>
                <a:ext cx="764677" cy="693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00FFFF"/>
                    </a:solidFill>
                  </a:rPr>
                  <a:t>Ar</a:t>
                </a:r>
                <a:r>
                  <a:rPr lang="en-US" sz="2400" i="1" baseline="30000" dirty="0" smtClean="0">
                    <a:solidFill>
                      <a:srgbClr val="FFC000"/>
                    </a:solidFill>
                  </a:rPr>
                  <a:t>k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893880" y="5502361"/>
              <a:ext cx="3367963" cy="461665"/>
              <a:chOff x="1704655" y="3286711"/>
              <a:chExt cx="3367963" cy="461665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1704655" y="3286711"/>
                <a:ext cx="3367963" cy="461665"/>
                <a:chOff x="5067555" y="5362924"/>
                <a:chExt cx="1912562" cy="812486"/>
              </a:xfrm>
            </p:grpSpPr>
            <p:cxnSp>
              <p:nvCxnSpPr>
                <p:cNvPr id="51" name="Straight Arrow Connector 50"/>
                <p:cNvCxnSpPr/>
                <p:nvPr/>
              </p:nvCxnSpPr>
              <p:spPr>
                <a:xfrm>
                  <a:off x="5067555" y="5925265"/>
                  <a:ext cx="1721294" cy="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TextBox 51"/>
                <p:cNvSpPr txBox="1"/>
                <p:nvPr/>
              </p:nvSpPr>
              <p:spPr>
                <a:xfrm>
                  <a:off x="6777798" y="5362924"/>
                  <a:ext cx="202319" cy="8124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i="1" dirty="0" smtClean="0">
                      <a:solidFill>
                        <a:srgbClr val="FFC000"/>
                      </a:solidFill>
                    </a:rPr>
                    <a:t>k</a:t>
                  </a:r>
                  <a:endParaRPr lang="en-US" sz="2400" i="1" dirty="0">
                    <a:solidFill>
                      <a:srgbClr val="FFC000"/>
                    </a:solidFill>
                  </a:endParaRPr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>
                <a:off x="2212675" y="3537308"/>
                <a:ext cx="1616046" cy="152400"/>
                <a:chOff x="2212675" y="3537308"/>
                <a:chExt cx="1616046" cy="152400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/>
            <p:cNvGrpSpPr/>
            <p:nvPr/>
          </p:nvGrpSpPr>
          <p:grpSpPr>
            <a:xfrm>
              <a:off x="2192214" y="5813478"/>
              <a:ext cx="2508954" cy="568679"/>
              <a:chOff x="2192214" y="5813478"/>
              <a:chExt cx="2508954" cy="568679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2728336" y="5879069"/>
                <a:ext cx="410944" cy="5030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1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237579" y="5813478"/>
                <a:ext cx="463589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66"/>
                    </a:solidFill>
                  </a:rPr>
                  <a:t>. . .</a:t>
                </a:r>
                <a:endParaRPr lang="en-US" dirty="0">
                  <a:solidFill>
                    <a:srgbClr val="FF0066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192214" y="5879069"/>
                <a:ext cx="301687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264460" y="5879069"/>
                <a:ext cx="410944" cy="5030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2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3800582" y="5879069"/>
                <a:ext cx="410944" cy="5030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3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81" name="TextBox 80"/>
          <p:cNvSpPr txBox="1"/>
          <p:nvPr/>
        </p:nvSpPr>
        <p:spPr>
          <a:xfrm>
            <a:off x="7473987" y="4277786"/>
            <a:ext cx="857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2101570" y="2895600"/>
                <a:ext cx="44529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𝑟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⋯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1570" y="2895600"/>
                <a:ext cx="445295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2133600" y="3429000"/>
                <a:ext cx="14483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3429000"/>
                <a:ext cx="1448345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1219200" y="3962400"/>
                <a:ext cx="17033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FFFF"/>
                          </a:solidFill>
                          <a:latin typeface="Cambria Math"/>
                        </a:rPr>
                        <m:t>𝑟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3962400"/>
                <a:ext cx="1703350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917111" y="4419600"/>
                <a:ext cx="151188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effectLst/>
                              <a:latin typeface="Cambria Math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111" y="4419600"/>
                <a:ext cx="1511889" cy="78380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-990600" y="762000"/>
            <a:ext cx="10134600" cy="5715000"/>
          </a:xfrm>
          <a:custGeom>
            <a:avLst/>
            <a:gdLst>
              <a:gd name="connsiteX0" fmla="*/ 7377260 w 10134600"/>
              <a:gd name="connsiteY0" fmla="*/ 1585274 h 5715000"/>
              <a:gd name="connsiteX1" fmla="*/ 4454951 w 10134600"/>
              <a:gd name="connsiteY1" fmla="*/ 1618268 h 5715000"/>
              <a:gd name="connsiteX2" fmla="*/ 4365396 w 10134600"/>
              <a:gd name="connsiteY2" fmla="*/ 1896359 h 5715000"/>
              <a:gd name="connsiteX3" fmla="*/ 4063738 w 10134600"/>
              <a:gd name="connsiteY3" fmla="*/ 2221584 h 5715000"/>
              <a:gd name="connsiteX4" fmla="*/ 4063738 w 10134600"/>
              <a:gd name="connsiteY4" fmla="*/ 3117867 h 5715000"/>
              <a:gd name="connsiteX5" fmla="*/ 7495095 w 10134600"/>
              <a:gd name="connsiteY5" fmla="*/ 2645790 h 5715000"/>
              <a:gd name="connsiteX6" fmla="*/ 7377260 w 10134600"/>
              <a:gd name="connsiteY6" fmla="*/ 1585274 h 5715000"/>
              <a:gd name="connsiteX7" fmla="*/ 0 w 10134600"/>
              <a:gd name="connsiteY7" fmla="*/ 0 h 5715000"/>
              <a:gd name="connsiteX8" fmla="*/ 10134600 w 10134600"/>
              <a:gd name="connsiteY8" fmla="*/ 0 h 5715000"/>
              <a:gd name="connsiteX9" fmla="*/ 10134600 w 10134600"/>
              <a:gd name="connsiteY9" fmla="*/ 5715000 h 5715000"/>
              <a:gd name="connsiteX10" fmla="*/ 0 w 10134600"/>
              <a:gd name="connsiteY10" fmla="*/ 5715000 h 5715000"/>
              <a:gd name="connsiteX11" fmla="*/ 0 w 10134600"/>
              <a:gd name="connsiteY11" fmla="*/ 0 h 5715000"/>
              <a:gd name="connsiteX0" fmla="*/ 7377260 w 10134600"/>
              <a:gd name="connsiteY0" fmla="*/ 1585274 h 5715000"/>
              <a:gd name="connsiteX1" fmla="*/ 4454951 w 10134600"/>
              <a:gd name="connsiteY1" fmla="*/ 1618268 h 5715000"/>
              <a:gd name="connsiteX2" fmla="*/ 4365396 w 10134600"/>
              <a:gd name="connsiteY2" fmla="*/ 1896359 h 5715000"/>
              <a:gd name="connsiteX3" fmla="*/ 4063738 w 10134600"/>
              <a:gd name="connsiteY3" fmla="*/ 2221584 h 5715000"/>
              <a:gd name="connsiteX4" fmla="*/ 4103882 w 10134600"/>
              <a:gd name="connsiteY4" fmla="*/ 3117867 h 5715000"/>
              <a:gd name="connsiteX5" fmla="*/ 7495095 w 10134600"/>
              <a:gd name="connsiteY5" fmla="*/ 2645790 h 5715000"/>
              <a:gd name="connsiteX6" fmla="*/ 7377260 w 10134600"/>
              <a:gd name="connsiteY6" fmla="*/ 1585274 h 5715000"/>
              <a:gd name="connsiteX7" fmla="*/ 0 w 10134600"/>
              <a:gd name="connsiteY7" fmla="*/ 0 h 5715000"/>
              <a:gd name="connsiteX8" fmla="*/ 10134600 w 10134600"/>
              <a:gd name="connsiteY8" fmla="*/ 0 h 5715000"/>
              <a:gd name="connsiteX9" fmla="*/ 10134600 w 10134600"/>
              <a:gd name="connsiteY9" fmla="*/ 5715000 h 5715000"/>
              <a:gd name="connsiteX10" fmla="*/ 0 w 10134600"/>
              <a:gd name="connsiteY10" fmla="*/ 5715000 h 5715000"/>
              <a:gd name="connsiteX11" fmla="*/ 0 w 10134600"/>
              <a:gd name="connsiteY11" fmla="*/ 0 h 571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134600" h="5715000">
                <a:moveTo>
                  <a:pt x="7377260" y="1585274"/>
                </a:moveTo>
                <a:lnTo>
                  <a:pt x="4454951" y="1618268"/>
                </a:lnTo>
                <a:lnTo>
                  <a:pt x="4365396" y="1896359"/>
                </a:lnTo>
                <a:lnTo>
                  <a:pt x="4063738" y="2221584"/>
                </a:lnTo>
                <a:lnTo>
                  <a:pt x="4103882" y="3117867"/>
                </a:lnTo>
                <a:cubicBezTo>
                  <a:pt x="5247668" y="3136721"/>
                  <a:pt x="6351309" y="2626936"/>
                  <a:pt x="7495095" y="2645790"/>
                </a:cubicBezTo>
                <a:lnTo>
                  <a:pt x="7377260" y="1585274"/>
                </a:lnTo>
                <a:close/>
                <a:moveTo>
                  <a:pt x="0" y="0"/>
                </a:moveTo>
                <a:lnTo>
                  <a:pt x="10134600" y="0"/>
                </a:lnTo>
                <a:lnTo>
                  <a:pt x="10134600" y="5715000"/>
                </a:lnTo>
                <a:lnTo>
                  <a:pt x="0" y="57150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304800" y="762000"/>
            <a:ext cx="10591800" cy="5715000"/>
          </a:xfrm>
          <a:custGeom>
            <a:avLst/>
            <a:gdLst/>
            <a:ahLst/>
            <a:cxnLst/>
            <a:rect l="l" t="t" r="r" b="b"/>
            <a:pathLst>
              <a:path w="10591800" h="5715000">
                <a:moveTo>
                  <a:pt x="3414486" y="1614714"/>
                </a:moveTo>
                <a:lnTo>
                  <a:pt x="2794000" y="1651000"/>
                </a:lnTo>
                <a:lnTo>
                  <a:pt x="2812143" y="2630714"/>
                </a:lnTo>
                <a:lnTo>
                  <a:pt x="3113314" y="2608943"/>
                </a:lnTo>
                <a:cubicBezTo>
                  <a:pt x="3112105" y="2465010"/>
                  <a:pt x="3110895" y="2321076"/>
                  <a:pt x="3109686" y="2177143"/>
                </a:cubicBezTo>
                <a:lnTo>
                  <a:pt x="3378200" y="1828800"/>
                </a:lnTo>
                <a:close/>
                <a:moveTo>
                  <a:pt x="0" y="0"/>
                </a:moveTo>
                <a:lnTo>
                  <a:pt x="10591800" y="0"/>
                </a:lnTo>
                <a:lnTo>
                  <a:pt x="10591800" y="5715000"/>
                </a:lnTo>
                <a:lnTo>
                  <a:pt x="0" y="5715000"/>
                </a:lnTo>
                <a:close/>
              </a:path>
            </a:pathLst>
          </a:cu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200400" y="2133600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50000"/>
                </a:srgbClr>
              </a:gs>
              <a:gs pos="3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114800" y="2133600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50000"/>
                </a:srgbClr>
              </a:gs>
              <a:gs pos="3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923047" y="2133600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50000"/>
                </a:srgbClr>
              </a:gs>
              <a:gs pos="3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754968" y="2133600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FFFF00">
                  <a:alpha val="50000"/>
                </a:srgbClr>
              </a:gs>
              <a:gs pos="3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823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3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3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3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9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32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2" presetClass="path" presetSubtype="0" repeatCount="2000" accel="52000" decel="48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05 0.08889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4444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repeatCount="2000" accel="52000" decel="48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-0.15 0.08889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4444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repeatCount="2000" accel="52000" decel="48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2.22222E-6 L -0.23837 0.08889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27" y="4444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repeatCount="2000" accel="52000" decel="48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0.32934 0.08889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76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2" grpId="0"/>
      <p:bldP spid="65" grpId="0"/>
      <p:bldP spid="66" grpId="0"/>
      <p:bldP spid="10" grpId="0" animBg="1"/>
      <p:bldP spid="10" grpId="1" animBg="1"/>
      <p:bldP spid="9" grpId="0" animBg="1"/>
      <p:bldP spid="9" grpId="1" animBg="1"/>
      <p:bldP spid="4" grpId="0" animBg="1"/>
      <p:bldP spid="4" grpId="2" animBg="1"/>
      <p:bldP spid="4" grpId="3" animBg="1"/>
      <p:bldP spid="39" grpId="0" animBg="1"/>
      <p:bldP spid="39" grpId="2" animBg="1"/>
      <p:bldP spid="39" grpId="3" animBg="1"/>
      <p:bldP spid="44" grpId="0" animBg="1"/>
      <p:bldP spid="44" grpId="2" animBg="1"/>
      <p:bldP spid="44" grpId="3" animBg="1"/>
      <p:bldP spid="45" grpId="0" animBg="1"/>
      <p:bldP spid="45" grpId="2" animBg="1"/>
      <p:bldP spid="45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Geometric sum: Summation notation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802" y="2060754"/>
                <a:ext cx="3793283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02" y="2060754"/>
                <a:ext cx="3793283" cy="10996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6143623" y="3886200"/>
            <a:ext cx="2695577" cy="2362200"/>
            <a:chOff x="1590042" y="3030710"/>
            <a:chExt cx="3671801" cy="3217690"/>
          </a:xfrm>
        </p:grpSpPr>
        <p:sp>
          <p:nvSpPr>
            <p:cNvPr id="21" name="Rectangle 20"/>
            <p:cNvSpPr/>
            <p:nvPr/>
          </p:nvSpPr>
          <p:spPr>
            <a:xfrm>
              <a:off x="2787410" y="4191001"/>
              <a:ext cx="304800" cy="1616166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862664" y="4748817"/>
              <a:ext cx="304800" cy="1058349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25037" y="4499318"/>
              <a:ext cx="304800" cy="1307848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49783" y="3810000"/>
              <a:ext cx="304800" cy="1997165"/>
            </a:xfrm>
            <a:prstGeom prst="rect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1590042" y="3030710"/>
              <a:ext cx="561372" cy="2798449"/>
              <a:chOff x="4556248" y="900366"/>
              <a:chExt cx="561372" cy="3088169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860092" y="1556986"/>
                <a:ext cx="0" cy="2431549"/>
              </a:xfrm>
              <a:prstGeom prst="straightConnector1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4556248" y="900366"/>
                <a:ext cx="561372" cy="5094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00FFFF"/>
                    </a:solidFill>
                  </a:rPr>
                  <a:t>Ar</a:t>
                </a:r>
                <a:r>
                  <a:rPr lang="en-US" sz="2400" i="1" baseline="30000" dirty="0" smtClean="0">
                    <a:solidFill>
                      <a:srgbClr val="FFC000"/>
                    </a:solidFill>
                  </a:rPr>
                  <a:t>k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893880" y="5502361"/>
              <a:ext cx="3367963" cy="461665"/>
              <a:chOff x="1704655" y="3286711"/>
              <a:chExt cx="3367963" cy="461665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1704655" y="3286711"/>
                <a:ext cx="3367963" cy="461665"/>
                <a:chOff x="5067555" y="5362924"/>
                <a:chExt cx="1912562" cy="812486"/>
              </a:xfrm>
            </p:grpSpPr>
            <p:cxnSp>
              <p:nvCxnSpPr>
                <p:cNvPr id="51" name="Straight Arrow Connector 50"/>
                <p:cNvCxnSpPr/>
                <p:nvPr/>
              </p:nvCxnSpPr>
              <p:spPr>
                <a:xfrm>
                  <a:off x="5067555" y="5925265"/>
                  <a:ext cx="1721294" cy="0"/>
                </a:xfrm>
                <a:prstGeom prst="straightConnector1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TextBox 51"/>
                <p:cNvSpPr txBox="1"/>
                <p:nvPr/>
              </p:nvSpPr>
              <p:spPr>
                <a:xfrm>
                  <a:off x="6777798" y="5362924"/>
                  <a:ext cx="202319" cy="8124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i="1" dirty="0" smtClean="0">
                      <a:solidFill>
                        <a:srgbClr val="FFC000"/>
                      </a:solidFill>
                    </a:rPr>
                    <a:t>k</a:t>
                  </a:r>
                  <a:endParaRPr lang="en-US" sz="2400" i="1" dirty="0">
                    <a:solidFill>
                      <a:srgbClr val="FFC000"/>
                    </a:solidFill>
                  </a:endParaRPr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>
                <a:off x="2212675" y="3537308"/>
                <a:ext cx="1616046" cy="152400"/>
                <a:chOff x="2212675" y="3537308"/>
                <a:chExt cx="1616046" cy="152400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>
                  <a:off x="2212675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>
                  <a:off x="2751357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>
                  <a:off x="3290039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3828721" y="3537308"/>
                  <a:ext cx="0" cy="152400"/>
                </a:xfrm>
                <a:prstGeom prst="line">
                  <a:avLst/>
                </a:prstGeom>
                <a:ln w="38100">
                  <a:solidFill>
                    <a:schemeClr val="bg2">
                      <a:lumMod val="20000"/>
                      <a:lumOff val="8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8" name="Group 17"/>
            <p:cNvGrpSpPr/>
            <p:nvPr/>
          </p:nvGrpSpPr>
          <p:grpSpPr>
            <a:xfrm>
              <a:off x="2192214" y="5813478"/>
              <a:ext cx="2508954" cy="434922"/>
              <a:chOff x="2192214" y="5813478"/>
              <a:chExt cx="2508954" cy="434922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2728336" y="5879069"/>
                <a:ext cx="301687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1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237579" y="5813478"/>
                <a:ext cx="463589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66"/>
                    </a:solidFill>
                  </a:rPr>
                  <a:t>. . .</a:t>
                </a:r>
                <a:endParaRPr lang="en-US" dirty="0">
                  <a:solidFill>
                    <a:srgbClr val="FF0066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192214" y="5879069"/>
                <a:ext cx="301687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0</a:t>
                </a:r>
                <a:endPara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264459" y="5879069"/>
                <a:ext cx="301687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2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3800581" y="5879069"/>
                <a:ext cx="301687" cy="369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FFC000"/>
                    </a:solidFill>
                  </a:rPr>
                  <a:t>3</a:t>
                </a:r>
                <a:endParaRPr lang="en-US" dirty="0">
                  <a:solidFill>
                    <a:srgbClr val="FFC000"/>
                  </a:solidFill>
                </a:endParaRPr>
              </a:p>
            </p:txBody>
          </p:sp>
        </p:grpSp>
      </p:grpSp>
      <p:sp>
        <p:nvSpPr>
          <p:cNvPr id="81" name="TextBox 80"/>
          <p:cNvSpPr txBox="1"/>
          <p:nvPr/>
        </p:nvSpPr>
        <p:spPr>
          <a:xfrm>
            <a:off x="7473987" y="4277786"/>
            <a:ext cx="857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1233488" y="5638800"/>
                <a:ext cx="17033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𝑟𝑆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488" y="5638800"/>
                <a:ext cx="1703350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1917111" y="5921796"/>
                <a:ext cx="1511889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111" y="5921796"/>
                <a:ext cx="1511889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2169147" y="3105152"/>
                <a:ext cx="2632772" cy="1099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𝑟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147" y="3105152"/>
                <a:ext cx="2632772" cy="109934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2169147" y="4192854"/>
                <a:ext cx="2280688" cy="11411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𝑟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𝑗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𝑗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9147" y="4192854"/>
                <a:ext cx="2280688" cy="114114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914400" y="4267200"/>
            <a:ext cx="1491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</a:t>
            </a:r>
            <a:r>
              <a:rPr lang="en-US" i="1" dirty="0" smtClean="0">
                <a:solidFill>
                  <a:srgbClr val="FFC000"/>
                </a:solidFill>
              </a:rPr>
              <a:t>j</a:t>
            </a:r>
            <a:r>
              <a:rPr lang="en-US" dirty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:=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FFC000"/>
                </a:solidFill>
              </a:rPr>
              <a:t>k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– 1</a:t>
            </a:r>
            <a:r>
              <a:rPr lang="en-US" dirty="0" smtClean="0"/>
              <a:t> to check this last step</a:t>
            </a:r>
            <a:endParaRPr lang="en-US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152400" y="4378803"/>
            <a:ext cx="843436" cy="721295"/>
            <a:chOff x="1721026" y="5320006"/>
            <a:chExt cx="843436" cy="721295"/>
          </a:xfrm>
        </p:grpSpPr>
        <p:sp>
          <p:nvSpPr>
            <p:cNvPr id="47" name="Octagon 46"/>
            <p:cNvSpPr/>
            <p:nvPr/>
          </p:nvSpPr>
          <p:spPr>
            <a:xfrm>
              <a:off x="1772953" y="5320006"/>
              <a:ext cx="721295" cy="721295"/>
            </a:xfrm>
            <a:prstGeom prst="octagon">
              <a:avLst/>
            </a:prstGeom>
            <a:gradFill flip="none" rotWithShape="1">
              <a:gsLst>
                <a:gs pos="0">
                  <a:srgbClr val="FF0000"/>
                </a:gs>
                <a:gs pos="35000">
                  <a:srgbClr val="C00000"/>
                </a:gs>
                <a:gs pos="100000">
                  <a:schemeClr val="accent2">
                    <a:lumMod val="5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721026" y="5449821"/>
              <a:ext cx="8434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/>
                <a:t>STOP</a:t>
              </a:r>
              <a:endParaRPr lang="en-US" sz="24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162176" y="5257800"/>
                <a:ext cx="14483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solidFill>
                            <a:srgbClr val="00FFFF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𝑟𝑆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176" y="5257800"/>
                <a:ext cx="1448345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378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/>
      <p:bldP spid="39" grpId="0"/>
      <p:bldP spid="44" grpId="0"/>
      <p:bldP spid="45" grpId="0"/>
      <p:bldP spid="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1165793" y="837920"/>
            <a:ext cx="233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Summation notation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24551" y="4043019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Geometric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886832" y="4043019"/>
            <a:ext cx="19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Harmonic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72559" y="837920"/>
            <a:ext cx="338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Gauss summation trick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358896" y="3505200"/>
            <a:ext cx="9807696" cy="35814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753372" y="5733107"/>
            <a:ext cx="1172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1)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→∞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165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802" y="2060754"/>
                <a:ext cx="7147021" cy="1099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7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02" y="2060754"/>
                <a:ext cx="7147021" cy="10993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752600" y="3048000"/>
                <a:ext cx="5825377" cy="922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&gt;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8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3048000"/>
                <a:ext cx="5825377" cy="9221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752600" y="4046376"/>
                <a:ext cx="4373377" cy="9221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⋯→∞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046376"/>
                <a:ext cx="4373377" cy="9221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225200" y="2175131"/>
            <a:ext cx="302272" cy="894536"/>
          </a:xfrm>
          <a:custGeom>
            <a:avLst/>
            <a:gdLst>
              <a:gd name="connsiteX0" fmla="*/ 0 w 228600"/>
              <a:gd name="connsiteY0" fmla="*/ 0 h 838200"/>
              <a:gd name="connsiteX1" fmla="*/ 228600 w 228600"/>
              <a:gd name="connsiteY1" fmla="*/ 0 h 838200"/>
              <a:gd name="connsiteX2" fmla="*/ 228600 w 228600"/>
              <a:gd name="connsiteY2" fmla="*/ 838200 h 838200"/>
              <a:gd name="connsiteX3" fmla="*/ 0 w 228600"/>
              <a:gd name="connsiteY3" fmla="*/ 838200 h 838200"/>
              <a:gd name="connsiteX4" fmla="*/ 0 w 228600"/>
              <a:gd name="connsiteY4" fmla="*/ 0 h 838200"/>
              <a:gd name="connsiteX0" fmla="*/ 0 w 254602"/>
              <a:gd name="connsiteY0" fmla="*/ 0 h 855534"/>
              <a:gd name="connsiteX1" fmla="*/ 228600 w 254602"/>
              <a:gd name="connsiteY1" fmla="*/ 0 h 855534"/>
              <a:gd name="connsiteX2" fmla="*/ 254602 w 254602"/>
              <a:gd name="connsiteY2" fmla="*/ 855534 h 855534"/>
              <a:gd name="connsiteX3" fmla="*/ 0 w 254602"/>
              <a:gd name="connsiteY3" fmla="*/ 838200 h 855534"/>
              <a:gd name="connsiteX4" fmla="*/ 0 w 254602"/>
              <a:gd name="connsiteY4" fmla="*/ 0 h 855534"/>
              <a:gd name="connsiteX0" fmla="*/ 0 w 254602"/>
              <a:gd name="connsiteY0" fmla="*/ 0 h 855534"/>
              <a:gd name="connsiteX1" fmla="*/ 228600 w 254602"/>
              <a:gd name="connsiteY1" fmla="*/ 0 h 855534"/>
              <a:gd name="connsiteX2" fmla="*/ 254602 w 254602"/>
              <a:gd name="connsiteY2" fmla="*/ 855534 h 855534"/>
              <a:gd name="connsiteX3" fmla="*/ 0 w 254602"/>
              <a:gd name="connsiteY3" fmla="*/ 838200 h 855534"/>
              <a:gd name="connsiteX4" fmla="*/ 0 w 254602"/>
              <a:gd name="connsiteY4" fmla="*/ 0 h 855534"/>
              <a:gd name="connsiteX0" fmla="*/ 0 w 254602"/>
              <a:gd name="connsiteY0" fmla="*/ 0 h 855534"/>
              <a:gd name="connsiteX1" fmla="*/ 228600 w 254602"/>
              <a:gd name="connsiteY1" fmla="*/ 0 h 855534"/>
              <a:gd name="connsiteX2" fmla="*/ 254602 w 254602"/>
              <a:gd name="connsiteY2" fmla="*/ 855534 h 855534"/>
              <a:gd name="connsiteX3" fmla="*/ 0 w 254602"/>
              <a:gd name="connsiteY3" fmla="*/ 838200 h 855534"/>
              <a:gd name="connsiteX4" fmla="*/ 0 w 254602"/>
              <a:gd name="connsiteY4" fmla="*/ 0 h 855534"/>
              <a:gd name="connsiteX0" fmla="*/ 0 w 276857"/>
              <a:gd name="connsiteY0" fmla="*/ 34669 h 890203"/>
              <a:gd name="connsiteX1" fmla="*/ 276270 w 276857"/>
              <a:gd name="connsiteY1" fmla="*/ 0 h 890203"/>
              <a:gd name="connsiteX2" fmla="*/ 254602 w 276857"/>
              <a:gd name="connsiteY2" fmla="*/ 890203 h 890203"/>
              <a:gd name="connsiteX3" fmla="*/ 0 w 276857"/>
              <a:gd name="connsiteY3" fmla="*/ 872869 h 890203"/>
              <a:gd name="connsiteX4" fmla="*/ 0 w 276857"/>
              <a:gd name="connsiteY4" fmla="*/ 34669 h 890203"/>
              <a:gd name="connsiteX0" fmla="*/ 0 w 276270"/>
              <a:gd name="connsiteY0" fmla="*/ 34669 h 890203"/>
              <a:gd name="connsiteX1" fmla="*/ 276270 w 276270"/>
              <a:gd name="connsiteY1" fmla="*/ 0 h 890203"/>
              <a:gd name="connsiteX2" fmla="*/ 254602 w 276270"/>
              <a:gd name="connsiteY2" fmla="*/ 890203 h 890203"/>
              <a:gd name="connsiteX3" fmla="*/ 0 w 276270"/>
              <a:gd name="connsiteY3" fmla="*/ 872869 h 890203"/>
              <a:gd name="connsiteX4" fmla="*/ 0 w 276270"/>
              <a:gd name="connsiteY4" fmla="*/ 34669 h 890203"/>
              <a:gd name="connsiteX0" fmla="*/ 0 w 302272"/>
              <a:gd name="connsiteY0" fmla="*/ 34669 h 894536"/>
              <a:gd name="connsiteX1" fmla="*/ 276270 w 302272"/>
              <a:gd name="connsiteY1" fmla="*/ 0 h 894536"/>
              <a:gd name="connsiteX2" fmla="*/ 302272 w 302272"/>
              <a:gd name="connsiteY2" fmla="*/ 894536 h 894536"/>
              <a:gd name="connsiteX3" fmla="*/ 0 w 302272"/>
              <a:gd name="connsiteY3" fmla="*/ 872869 h 894536"/>
              <a:gd name="connsiteX4" fmla="*/ 0 w 302272"/>
              <a:gd name="connsiteY4" fmla="*/ 34669 h 894536"/>
              <a:gd name="connsiteX0" fmla="*/ 0 w 302272"/>
              <a:gd name="connsiteY0" fmla="*/ 34669 h 894536"/>
              <a:gd name="connsiteX1" fmla="*/ 276270 w 302272"/>
              <a:gd name="connsiteY1" fmla="*/ 0 h 894536"/>
              <a:gd name="connsiteX2" fmla="*/ 302272 w 302272"/>
              <a:gd name="connsiteY2" fmla="*/ 894536 h 894536"/>
              <a:gd name="connsiteX3" fmla="*/ 0 w 302272"/>
              <a:gd name="connsiteY3" fmla="*/ 872869 h 894536"/>
              <a:gd name="connsiteX4" fmla="*/ 0 w 302272"/>
              <a:gd name="connsiteY4" fmla="*/ 34669 h 894536"/>
              <a:gd name="connsiteX0" fmla="*/ 0 w 302272"/>
              <a:gd name="connsiteY0" fmla="*/ 34669 h 894536"/>
              <a:gd name="connsiteX1" fmla="*/ 276270 w 302272"/>
              <a:gd name="connsiteY1" fmla="*/ 0 h 894536"/>
              <a:gd name="connsiteX2" fmla="*/ 302272 w 302272"/>
              <a:gd name="connsiteY2" fmla="*/ 894536 h 894536"/>
              <a:gd name="connsiteX3" fmla="*/ 0 w 302272"/>
              <a:gd name="connsiteY3" fmla="*/ 872869 h 894536"/>
              <a:gd name="connsiteX4" fmla="*/ 0 w 302272"/>
              <a:gd name="connsiteY4" fmla="*/ 34669 h 894536"/>
              <a:gd name="connsiteX0" fmla="*/ 0 w 302272"/>
              <a:gd name="connsiteY0" fmla="*/ 34669 h 894536"/>
              <a:gd name="connsiteX1" fmla="*/ 276270 w 302272"/>
              <a:gd name="connsiteY1" fmla="*/ 0 h 894536"/>
              <a:gd name="connsiteX2" fmla="*/ 302272 w 302272"/>
              <a:gd name="connsiteY2" fmla="*/ 894536 h 894536"/>
              <a:gd name="connsiteX3" fmla="*/ 0 w 302272"/>
              <a:gd name="connsiteY3" fmla="*/ 872869 h 894536"/>
              <a:gd name="connsiteX4" fmla="*/ 0 w 302272"/>
              <a:gd name="connsiteY4" fmla="*/ 34669 h 894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272" h="894536">
                <a:moveTo>
                  <a:pt x="0" y="34669"/>
                </a:moveTo>
                <a:lnTo>
                  <a:pt x="276270" y="0"/>
                </a:lnTo>
                <a:cubicBezTo>
                  <a:pt x="159261" y="267844"/>
                  <a:pt x="111592" y="635359"/>
                  <a:pt x="302272" y="894536"/>
                </a:cubicBezTo>
                <a:lnTo>
                  <a:pt x="0" y="872869"/>
                </a:lnTo>
                <a:lnTo>
                  <a:pt x="0" y="34669"/>
                </a:lnTo>
                <a:close/>
              </a:path>
            </a:pathLst>
          </a:custGeom>
          <a:solidFill>
            <a:srgbClr val="1F49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115618" y="2167172"/>
            <a:ext cx="276271" cy="903205"/>
          </a:xfrm>
          <a:custGeom>
            <a:avLst/>
            <a:gdLst>
              <a:gd name="connsiteX0" fmla="*/ 0 w 228600"/>
              <a:gd name="connsiteY0" fmla="*/ 0 h 838200"/>
              <a:gd name="connsiteX1" fmla="*/ 228600 w 228600"/>
              <a:gd name="connsiteY1" fmla="*/ 0 h 838200"/>
              <a:gd name="connsiteX2" fmla="*/ 228600 w 228600"/>
              <a:gd name="connsiteY2" fmla="*/ 838200 h 838200"/>
              <a:gd name="connsiteX3" fmla="*/ 0 w 228600"/>
              <a:gd name="connsiteY3" fmla="*/ 838200 h 838200"/>
              <a:gd name="connsiteX4" fmla="*/ 0 w 228600"/>
              <a:gd name="connsiteY4" fmla="*/ 0 h 838200"/>
              <a:gd name="connsiteX0" fmla="*/ 0 w 267603"/>
              <a:gd name="connsiteY0" fmla="*/ 0 h 864202"/>
              <a:gd name="connsiteX1" fmla="*/ 267603 w 267603"/>
              <a:gd name="connsiteY1" fmla="*/ 26002 h 864202"/>
              <a:gd name="connsiteX2" fmla="*/ 267603 w 267603"/>
              <a:gd name="connsiteY2" fmla="*/ 864202 h 864202"/>
              <a:gd name="connsiteX3" fmla="*/ 39003 w 267603"/>
              <a:gd name="connsiteY3" fmla="*/ 864202 h 864202"/>
              <a:gd name="connsiteX4" fmla="*/ 0 w 267603"/>
              <a:gd name="connsiteY4" fmla="*/ 0 h 864202"/>
              <a:gd name="connsiteX0" fmla="*/ 0 w 267603"/>
              <a:gd name="connsiteY0" fmla="*/ 0 h 864202"/>
              <a:gd name="connsiteX1" fmla="*/ 267603 w 267603"/>
              <a:gd name="connsiteY1" fmla="*/ 26002 h 864202"/>
              <a:gd name="connsiteX2" fmla="*/ 267603 w 267603"/>
              <a:gd name="connsiteY2" fmla="*/ 864202 h 864202"/>
              <a:gd name="connsiteX3" fmla="*/ 39003 w 267603"/>
              <a:gd name="connsiteY3" fmla="*/ 864202 h 864202"/>
              <a:gd name="connsiteX4" fmla="*/ 0 w 267603"/>
              <a:gd name="connsiteY4" fmla="*/ 0 h 864202"/>
              <a:gd name="connsiteX0" fmla="*/ 10323 w 277926"/>
              <a:gd name="connsiteY0" fmla="*/ 0 h 903205"/>
              <a:gd name="connsiteX1" fmla="*/ 277926 w 277926"/>
              <a:gd name="connsiteY1" fmla="*/ 26002 h 903205"/>
              <a:gd name="connsiteX2" fmla="*/ 277926 w 277926"/>
              <a:gd name="connsiteY2" fmla="*/ 864202 h 903205"/>
              <a:gd name="connsiteX3" fmla="*/ 1655 w 277926"/>
              <a:gd name="connsiteY3" fmla="*/ 903205 h 903205"/>
              <a:gd name="connsiteX4" fmla="*/ 10323 w 277926"/>
              <a:gd name="connsiteY4" fmla="*/ 0 h 903205"/>
              <a:gd name="connsiteX0" fmla="*/ 8668 w 276271"/>
              <a:gd name="connsiteY0" fmla="*/ 0 h 903205"/>
              <a:gd name="connsiteX1" fmla="*/ 276271 w 276271"/>
              <a:gd name="connsiteY1" fmla="*/ 26002 h 903205"/>
              <a:gd name="connsiteX2" fmla="*/ 276271 w 276271"/>
              <a:gd name="connsiteY2" fmla="*/ 864202 h 903205"/>
              <a:gd name="connsiteX3" fmla="*/ 0 w 276271"/>
              <a:gd name="connsiteY3" fmla="*/ 903205 h 903205"/>
              <a:gd name="connsiteX4" fmla="*/ 8668 w 276271"/>
              <a:gd name="connsiteY4" fmla="*/ 0 h 903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271" h="903205">
                <a:moveTo>
                  <a:pt x="8668" y="0"/>
                </a:moveTo>
                <a:lnTo>
                  <a:pt x="276271" y="26002"/>
                </a:lnTo>
                <a:lnTo>
                  <a:pt x="276271" y="864202"/>
                </a:lnTo>
                <a:lnTo>
                  <a:pt x="0" y="903205"/>
                </a:lnTo>
                <a:cubicBezTo>
                  <a:pt x="82339" y="658474"/>
                  <a:pt x="56338" y="292401"/>
                  <a:pt x="8668" y="0"/>
                </a:cubicBezTo>
                <a:close/>
              </a:path>
            </a:pathLst>
          </a:custGeom>
          <a:solidFill>
            <a:srgbClr val="1F49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4648200" y="2209800"/>
            <a:ext cx="267603" cy="842533"/>
          </a:xfrm>
          <a:custGeom>
            <a:avLst/>
            <a:gdLst>
              <a:gd name="connsiteX0" fmla="*/ 0 w 228600"/>
              <a:gd name="connsiteY0" fmla="*/ 0 h 838200"/>
              <a:gd name="connsiteX1" fmla="*/ 228600 w 228600"/>
              <a:gd name="connsiteY1" fmla="*/ 0 h 838200"/>
              <a:gd name="connsiteX2" fmla="*/ 228600 w 228600"/>
              <a:gd name="connsiteY2" fmla="*/ 838200 h 838200"/>
              <a:gd name="connsiteX3" fmla="*/ 0 w 228600"/>
              <a:gd name="connsiteY3" fmla="*/ 838200 h 838200"/>
              <a:gd name="connsiteX4" fmla="*/ 0 w 228600"/>
              <a:gd name="connsiteY4" fmla="*/ 0 h 838200"/>
              <a:gd name="connsiteX0" fmla="*/ 0 w 228600"/>
              <a:gd name="connsiteY0" fmla="*/ 0 h 838200"/>
              <a:gd name="connsiteX1" fmla="*/ 228600 w 228600"/>
              <a:gd name="connsiteY1" fmla="*/ 0 h 838200"/>
              <a:gd name="connsiteX2" fmla="*/ 228600 w 228600"/>
              <a:gd name="connsiteY2" fmla="*/ 838200 h 838200"/>
              <a:gd name="connsiteX3" fmla="*/ 0 w 228600"/>
              <a:gd name="connsiteY3" fmla="*/ 838200 h 838200"/>
              <a:gd name="connsiteX4" fmla="*/ 0 w 228600"/>
              <a:gd name="connsiteY4" fmla="*/ 0 h 838200"/>
              <a:gd name="connsiteX0" fmla="*/ 0 w 228600"/>
              <a:gd name="connsiteY0" fmla="*/ 0 h 838200"/>
              <a:gd name="connsiteX1" fmla="*/ 228600 w 228600"/>
              <a:gd name="connsiteY1" fmla="*/ 0 h 838200"/>
              <a:gd name="connsiteX2" fmla="*/ 228600 w 228600"/>
              <a:gd name="connsiteY2" fmla="*/ 838200 h 838200"/>
              <a:gd name="connsiteX3" fmla="*/ 0 w 228600"/>
              <a:gd name="connsiteY3" fmla="*/ 838200 h 838200"/>
              <a:gd name="connsiteX4" fmla="*/ 0 w 228600"/>
              <a:gd name="connsiteY4" fmla="*/ 0 h 838200"/>
              <a:gd name="connsiteX0" fmla="*/ 0 w 254602"/>
              <a:gd name="connsiteY0" fmla="*/ 0 h 838200"/>
              <a:gd name="connsiteX1" fmla="*/ 254602 w 254602"/>
              <a:gd name="connsiteY1" fmla="*/ 0 h 838200"/>
              <a:gd name="connsiteX2" fmla="*/ 228600 w 254602"/>
              <a:gd name="connsiteY2" fmla="*/ 838200 h 838200"/>
              <a:gd name="connsiteX3" fmla="*/ 0 w 254602"/>
              <a:gd name="connsiteY3" fmla="*/ 838200 h 838200"/>
              <a:gd name="connsiteX4" fmla="*/ 0 w 254602"/>
              <a:gd name="connsiteY4" fmla="*/ 0 h 838200"/>
              <a:gd name="connsiteX0" fmla="*/ 0 w 267603"/>
              <a:gd name="connsiteY0" fmla="*/ 0 h 842533"/>
              <a:gd name="connsiteX1" fmla="*/ 254602 w 267603"/>
              <a:gd name="connsiteY1" fmla="*/ 0 h 842533"/>
              <a:gd name="connsiteX2" fmla="*/ 267603 w 267603"/>
              <a:gd name="connsiteY2" fmla="*/ 842533 h 842533"/>
              <a:gd name="connsiteX3" fmla="*/ 0 w 267603"/>
              <a:gd name="connsiteY3" fmla="*/ 838200 h 842533"/>
              <a:gd name="connsiteX4" fmla="*/ 0 w 267603"/>
              <a:gd name="connsiteY4" fmla="*/ 0 h 842533"/>
              <a:gd name="connsiteX0" fmla="*/ 0 w 267603"/>
              <a:gd name="connsiteY0" fmla="*/ 0 h 842533"/>
              <a:gd name="connsiteX1" fmla="*/ 254602 w 267603"/>
              <a:gd name="connsiteY1" fmla="*/ 0 h 842533"/>
              <a:gd name="connsiteX2" fmla="*/ 267603 w 267603"/>
              <a:gd name="connsiteY2" fmla="*/ 842533 h 842533"/>
              <a:gd name="connsiteX3" fmla="*/ 0 w 267603"/>
              <a:gd name="connsiteY3" fmla="*/ 838200 h 842533"/>
              <a:gd name="connsiteX4" fmla="*/ 0 w 267603"/>
              <a:gd name="connsiteY4" fmla="*/ 0 h 842533"/>
              <a:gd name="connsiteX0" fmla="*/ 0 w 267603"/>
              <a:gd name="connsiteY0" fmla="*/ 0 h 842533"/>
              <a:gd name="connsiteX1" fmla="*/ 254602 w 267603"/>
              <a:gd name="connsiteY1" fmla="*/ 0 h 842533"/>
              <a:gd name="connsiteX2" fmla="*/ 267603 w 267603"/>
              <a:gd name="connsiteY2" fmla="*/ 842533 h 842533"/>
              <a:gd name="connsiteX3" fmla="*/ 0 w 267603"/>
              <a:gd name="connsiteY3" fmla="*/ 838200 h 842533"/>
              <a:gd name="connsiteX4" fmla="*/ 0 w 267603"/>
              <a:gd name="connsiteY4" fmla="*/ 0 h 842533"/>
              <a:gd name="connsiteX0" fmla="*/ 0 w 267603"/>
              <a:gd name="connsiteY0" fmla="*/ 0 h 842533"/>
              <a:gd name="connsiteX1" fmla="*/ 254602 w 267603"/>
              <a:gd name="connsiteY1" fmla="*/ 0 h 842533"/>
              <a:gd name="connsiteX2" fmla="*/ 267603 w 267603"/>
              <a:gd name="connsiteY2" fmla="*/ 842533 h 842533"/>
              <a:gd name="connsiteX3" fmla="*/ 0 w 267603"/>
              <a:gd name="connsiteY3" fmla="*/ 838200 h 842533"/>
              <a:gd name="connsiteX4" fmla="*/ 0 w 267603"/>
              <a:gd name="connsiteY4" fmla="*/ 0 h 842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7603" h="842533">
                <a:moveTo>
                  <a:pt x="0" y="0"/>
                </a:moveTo>
                <a:lnTo>
                  <a:pt x="254602" y="0"/>
                </a:lnTo>
                <a:cubicBezTo>
                  <a:pt x="154929" y="231731"/>
                  <a:pt x="107258" y="532797"/>
                  <a:pt x="267603" y="842533"/>
                </a:cubicBezTo>
                <a:lnTo>
                  <a:pt x="0" y="838200"/>
                </a:lnTo>
                <a:lnTo>
                  <a:pt x="0" y="0"/>
                </a:lnTo>
                <a:close/>
              </a:path>
            </a:pathLst>
          </a:custGeom>
          <a:solidFill>
            <a:srgbClr val="1F49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516724" y="2166464"/>
            <a:ext cx="341275" cy="937874"/>
          </a:xfrm>
          <a:custGeom>
            <a:avLst/>
            <a:gdLst>
              <a:gd name="connsiteX0" fmla="*/ 0 w 228600"/>
              <a:gd name="connsiteY0" fmla="*/ 0 h 838200"/>
              <a:gd name="connsiteX1" fmla="*/ 228600 w 228600"/>
              <a:gd name="connsiteY1" fmla="*/ 0 h 838200"/>
              <a:gd name="connsiteX2" fmla="*/ 228600 w 228600"/>
              <a:gd name="connsiteY2" fmla="*/ 838200 h 838200"/>
              <a:gd name="connsiteX3" fmla="*/ 0 w 228600"/>
              <a:gd name="connsiteY3" fmla="*/ 838200 h 838200"/>
              <a:gd name="connsiteX4" fmla="*/ 0 w 228600"/>
              <a:gd name="connsiteY4" fmla="*/ 0 h 838200"/>
              <a:gd name="connsiteX0" fmla="*/ 0 w 341275"/>
              <a:gd name="connsiteY0" fmla="*/ 0 h 881536"/>
              <a:gd name="connsiteX1" fmla="*/ 341275 w 341275"/>
              <a:gd name="connsiteY1" fmla="*/ 43336 h 881536"/>
              <a:gd name="connsiteX2" fmla="*/ 341275 w 341275"/>
              <a:gd name="connsiteY2" fmla="*/ 881536 h 881536"/>
              <a:gd name="connsiteX3" fmla="*/ 112675 w 341275"/>
              <a:gd name="connsiteY3" fmla="*/ 881536 h 881536"/>
              <a:gd name="connsiteX4" fmla="*/ 0 w 341275"/>
              <a:gd name="connsiteY4" fmla="*/ 0 h 881536"/>
              <a:gd name="connsiteX0" fmla="*/ 0 w 341275"/>
              <a:gd name="connsiteY0" fmla="*/ 0 h 881536"/>
              <a:gd name="connsiteX1" fmla="*/ 341275 w 341275"/>
              <a:gd name="connsiteY1" fmla="*/ 43336 h 881536"/>
              <a:gd name="connsiteX2" fmla="*/ 341275 w 341275"/>
              <a:gd name="connsiteY2" fmla="*/ 881536 h 881536"/>
              <a:gd name="connsiteX3" fmla="*/ 112675 w 341275"/>
              <a:gd name="connsiteY3" fmla="*/ 881536 h 881536"/>
              <a:gd name="connsiteX4" fmla="*/ 0 w 341275"/>
              <a:gd name="connsiteY4" fmla="*/ 0 h 881536"/>
              <a:gd name="connsiteX0" fmla="*/ 0 w 341275"/>
              <a:gd name="connsiteY0" fmla="*/ 0 h 937874"/>
              <a:gd name="connsiteX1" fmla="*/ 341275 w 341275"/>
              <a:gd name="connsiteY1" fmla="*/ 43336 h 937874"/>
              <a:gd name="connsiteX2" fmla="*/ 341275 w 341275"/>
              <a:gd name="connsiteY2" fmla="*/ 881536 h 937874"/>
              <a:gd name="connsiteX3" fmla="*/ 56338 w 341275"/>
              <a:gd name="connsiteY3" fmla="*/ 937874 h 937874"/>
              <a:gd name="connsiteX4" fmla="*/ 0 w 341275"/>
              <a:gd name="connsiteY4" fmla="*/ 0 h 937874"/>
              <a:gd name="connsiteX0" fmla="*/ 0 w 341275"/>
              <a:gd name="connsiteY0" fmla="*/ 0 h 937874"/>
              <a:gd name="connsiteX1" fmla="*/ 341275 w 341275"/>
              <a:gd name="connsiteY1" fmla="*/ 43336 h 937874"/>
              <a:gd name="connsiteX2" fmla="*/ 341275 w 341275"/>
              <a:gd name="connsiteY2" fmla="*/ 881536 h 937874"/>
              <a:gd name="connsiteX3" fmla="*/ 56338 w 341275"/>
              <a:gd name="connsiteY3" fmla="*/ 937874 h 937874"/>
              <a:gd name="connsiteX4" fmla="*/ 0 w 341275"/>
              <a:gd name="connsiteY4" fmla="*/ 0 h 937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275" h="937874">
                <a:moveTo>
                  <a:pt x="0" y="0"/>
                </a:moveTo>
                <a:lnTo>
                  <a:pt x="341275" y="43336"/>
                </a:lnTo>
                <a:lnTo>
                  <a:pt x="341275" y="881536"/>
                </a:lnTo>
                <a:lnTo>
                  <a:pt x="56338" y="937874"/>
                </a:lnTo>
                <a:cubicBezTo>
                  <a:pt x="166124" y="635362"/>
                  <a:pt x="275909" y="272177"/>
                  <a:pt x="0" y="0"/>
                </a:cubicBezTo>
                <a:close/>
              </a:path>
            </a:pathLst>
          </a:custGeom>
          <a:solidFill>
            <a:srgbClr val="1F49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Harmonic 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70130" y="2209800"/>
            <a:ext cx="5707848" cy="821574"/>
          </a:xfrm>
          <a:prstGeom prst="rect">
            <a:avLst/>
          </a:prstGeom>
          <a:solidFill>
            <a:schemeClr val="bg2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77091" y="733806"/>
            <a:ext cx="8063345" cy="4406230"/>
          </a:xfrm>
          <a:custGeom>
            <a:avLst/>
            <a:gdLst>
              <a:gd name="connsiteX0" fmla="*/ 235527 w 6276109"/>
              <a:gd name="connsiteY0" fmla="*/ 193964 h 3186545"/>
              <a:gd name="connsiteX1" fmla="*/ 207818 w 6276109"/>
              <a:gd name="connsiteY1" fmla="*/ 1177636 h 3186545"/>
              <a:gd name="connsiteX2" fmla="*/ 540327 w 6276109"/>
              <a:gd name="connsiteY2" fmla="*/ 1496291 h 3186545"/>
              <a:gd name="connsiteX3" fmla="*/ 498764 w 6276109"/>
              <a:gd name="connsiteY3" fmla="*/ 1648691 h 3186545"/>
              <a:gd name="connsiteX4" fmla="*/ 0 w 6276109"/>
              <a:gd name="connsiteY4" fmla="*/ 2867891 h 3186545"/>
              <a:gd name="connsiteX5" fmla="*/ 928254 w 6276109"/>
              <a:gd name="connsiteY5" fmla="*/ 3186545 h 3186545"/>
              <a:gd name="connsiteX6" fmla="*/ 3782291 w 6276109"/>
              <a:gd name="connsiteY6" fmla="*/ 3131127 h 3186545"/>
              <a:gd name="connsiteX7" fmla="*/ 3657600 w 6276109"/>
              <a:gd name="connsiteY7" fmla="*/ 2396836 h 3186545"/>
              <a:gd name="connsiteX8" fmla="*/ 4087091 w 6276109"/>
              <a:gd name="connsiteY8" fmla="*/ 2189018 h 3186545"/>
              <a:gd name="connsiteX9" fmla="*/ 6096000 w 6276109"/>
              <a:gd name="connsiteY9" fmla="*/ 2050473 h 3186545"/>
              <a:gd name="connsiteX10" fmla="*/ 6276109 w 6276109"/>
              <a:gd name="connsiteY10" fmla="*/ 0 h 3186545"/>
              <a:gd name="connsiteX11" fmla="*/ 235527 w 6276109"/>
              <a:gd name="connsiteY11" fmla="*/ 193964 h 3186545"/>
              <a:gd name="connsiteX0" fmla="*/ 235527 w 6691745"/>
              <a:gd name="connsiteY0" fmla="*/ 1399310 h 4391891"/>
              <a:gd name="connsiteX1" fmla="*/ 207818 w 6691745"/>
              <a:gd name="connsiteY1" fmla="*/ 2382982 h 4391891"/>
              <a:gd name="connsiteX2" fmla="*/ 540327 w 6691745"/>
              <a:gd name="connsiteY2" fmla="*/ 2701637 h 4391891"/>
              <a:gd name="connsiteX3" fmla="*/ 498764 w 6691745"/>
              <a:gd name="connsiteY3" fmla="*/ 2854037 h 4391891"/>
              <a:gd name="connsiteX4" fmla="*/ 0 w 6691745"/>
              <a:gd name="connsiteY4" fmla="*/ 4073237 h 4391891"/>
              <a:gd name="connsiteX5" fmla="*/ 928254 w 6691745"/>
              <a:gd name="connsiteY5" fmla="*/ 4391891 h 4391891"/>
              <a:gd name="connsiteX6" fmla="*/ 3782291 w 6691745"/>
              <a:gd name="connsiteY6" fmla="*/ 4336473 h 4391891"/>
              <a:gd name="connsiteX7" fmla="*/ 3657600 w 6691745"/>
              <a:gd name="connsiteY7" fmla="*/ 3602182 h 4391891"/>
              <a:gd name="connsiteX8" fmla="*/ 4087091 w 6691745"/>
              <a:gd name="connsiteY8" fmla="*/ 3394364 h 4391891"/>
              <a:gd name="connsiteX9" fmla="*/ 6096000 w 6691745"/>
              <a:gd name="connsiteY9" fmla="*/ 3255819 h 4391891"/>
              <a:gd name="connsiteX10" fmla="*/ 6691745 w 6691745"/>
              <a:gd name="connsiteY10" fmla="*/ 0 h 4391891"/>
              <a:gd name="connsiteX11" fmla="*/ 235527 w 6691745"/>
              <a:gd name="connsiteY11" fmla="*/ 1399310 h 4391891"/>
              <a:gd name="connsiteX0" fmla="*/ 1607127 w 8063345"/>
              <a:gd name="connsiteY0" fmla="*/ 1413649 h 4406230"/>
              <a:gd name="connsiteX1" fmla="*/ 1579418 w 8063345"/>
              <a:gd name="connsiteY1" fmla="*/ 2397321 h 4406230"/>
              <a:gd name="connsiteX2" fmla="*/ 1911927 w 8063345"/>
              <a:gd name="connsiteY2" fmla="*/ 2715976 h 4406230"/>
              <a:gd name="connsiteX3" fmla="*/ 1870364 w 8063345"/>
              <a:gd name="connsiteY3" fmla="*/ 2868376 h 4406230"/>
              <a:gd name="connsiteX4" fmla="*/ 1371600 w 8063345"/>
              <a:gd name="connsiteY4" fmla="*/ 4087576 h 4406230"/>
              <a:gd name="connsiteX5" fmla="*/ 2299854 w 8063345"/>
              <a:gd name="connsiteY5" fmla="*/ 4406230 h 4406230"/>
              <a:gd name="connsiteX6" fmla="*/ 5153891 w 8063345"/>
              <a:gd name="connsiteY6" fmla="*/ 4350812 h 4406230"/>
              <a:gd name="connsiteX7" fmla="*/ 5029200 w 8063345"/>
              <a:gd name="connsiteY7" fmla="*/ 3616521 h 4406230"/>
              <a:gd name="connsiteX8" fmla="*/ 5458691 w 8063345"/>
              <a:gd name="connsiteY8" fmla="*/ 3408703 h 4406230"/>
              <a:gd name="connsiteX9" fmla="*/ 7467600 w 8063345"/>
              <a:gd name="connsiteY9" fmla="*/ 3270158 h 4406230"/>
              <a:gd name="connsiteX10" fmla="*/ 8063345 w 8063345"/>
              <a:gd name="connsiteY10" fmla="*/ 14339 h 4406230"/>
              <a:gd name="connsiteX11" fmla="*/ 0 w 8063345"/>
              <a:gd name="connsiteY11" fmla="*/ 139030 h 4406230"/>
              <a:gd name="connsiteX12" fmla="*/ 1607127 w 8063345"/>
              <a:gd name="connsiteY12" fmla="*/ 1413649 h 4406230"/>
              <a:gd name="connsiteX0" fmla="*/ 1607127 w 8063345"/>
              <a:gd name="connsiteY0" fmla="*/ 1413649 h 4406230"/>
              <a:gd name="connsiteX1" fmla="*/ 1579418 w 8063345"/>
              <a:gd name="connsiteY1" fmla="*/ 2397321 h 4406230"/>
              <a:gd name="connsiteX2" fmla="*/ 1911927 w 8063345"/>
              <a:gd name="connsiteY2" fmla="*/ 2715976 h 4406230"/>
              <a:gd name="connsiteX3" fmla="*/ 1870364 w 8063345"/>
              <a:gd name="connsiteY3" fmla="*/ 2868376 h 4406230"/>
              <a:gd name="connsiteX4" fmla="*/ 1371600 w 8063345"/>
              <a:gd name="connsiteY4" fmla="*/ 4087576 h 4406230"/>
              <a:gd name="connsiteX5" fmla="*/ 2299854 w 8063345"/>
              <a:gd name="connsiteY5" fmla="*/ 4406230 h 4406230"/>
              <a:gd name="connsiteX6" fmla="*/ 5153891 w 8063345"/>
              <a:gd name="connsiteY6" fmla="*/ 4350812 h 4406230"/>
              <a:gd name="connsiteX7" fmla="*/ 5029200 w 8063345"/>
              <a:gd name="connsiteY7" fmla="*/ 3616521 h 4406230"/>
              <a:gd name="connsiteX8" fmla="*/ 5458691 w 8063345"/>
              <a:gd name="connsiteY8" fmla="*/ 3408703 h 4406230"/>
              <a:gd name="connsiteX9" fmla="*/ 7467600 w 8063345"/>
              <a:gd name="connsiteY9" fmla="*/ 3270158 h 4406230"/>
              <a:gd name="connsiteX10" fmla="*/ 8063345 w 8063345"/>
              <a:gd name="connsiteY10" fmla="*/ 14339 h 4406230"/>
              <a:gd name="connsiteX11" fmla="*/ 0 w 8063345"/>
              <a:gd name="connsiteY11" fmla="*/ 139030 h 4406230"/>
              <a:gd name="connsiteX12" fmla="*/ 221673 w 8063345"/>
              <a:gd name="connsiteY12" fmla="*/ 1219685 h 4406230"/>
              <a:gd name="connsiteX13" fmla="*/ 1607127 w 8063345"/>
              <a:gd name="connsiteY13" fmla="*/ 1413649 h 4406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063345" h="4406230">
                <a:moveTo>
                  <a:pt x="1607127" y="1413649"/>
                </a:moveTo>
                <a:lnTo>
                  <a:pt x="1579418" y="2397321"/>
                </a:lnTo>
                <a:lnTo>
                  <a:pt x="1911927" y="2715976"/>
                </a:lnTo>
                <a:lnTo>
                  <a:pt x="1870364" y="2868376"/>
                </a:lnTo>
                <a:lnTo>
                  <a:pt x="1371600" y="4087576"/>
                </a:lnTo>
                <a:lnTo>
                  <a:pt x="2299854" y="4406230"/>
                </a:lnTo>
                <a:lnTo>
                  <a:pt x="5153891" y="4350812"/>
                </a:lnTo>
                <a:lnTo>
                  <a:pt x="5029200" y="3616521"/>
                </a:lnTo>
                <a:lnTo>
                  <a:pt x="5458691" y="3408703"/>
                </a:lnTo>
                <a:lnTo>
                  <a:pt x="7467600" y="3270158"/>
                </a:lnTo>
                <a:lnTo>
                  <a:pt x="8063345" y="14339"/>
                </a:lnTo>
                <a:cubicBezTo>
                  <a:pt x="6123709" y="439212"/>
                  <a:pt x="1939636" y="-285843"/>
                  <a:pt x="0" y="139030"/>
                </a:cubicBezTo>
                <a:cubicBezTo>
                  <a:pt x="355600" y="411503"/>
                  <a:pt x="-133927" y="947212"/>
                  <a:pt x="221673" y="1219685"/>
                </a:cubicBezTo>
                <a:lnTo>
                  <a:pt x="1607127" y="1413649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0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1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2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"/>
                            </p:stCondLst>
                            <p:childTnLst>
                              <p:par>
                                <p:cTn id="17" presetID="22" presetClass="exit" presetSubtype="1" repeatCount="2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2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1" repeatCount="2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1" dur="2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4" grpId="0" animBg="1"/>
      <p:bldP spid="55" grpId="0" animBg="1"/>
      <p:bldP spid="56" grpId="0" animBg="1"/>
      <p:bldP spid="57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598185" y="2895599"/>
            <a:ext cx="304800" cy="6959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 flipV="1">
            <a:off x="3673439" y="3591516"/>
            <a:ext cx="304800" cy="523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135812" y="3200400"/>
            <a:ext cx="304800" cy="3911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211066" y="2895599"/>
            <a:ext cx="304800" cy="6959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flipV="1">
            <a:off x="4748693" y="3591516"/>
            <a:ext cx="304800" cy="16662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823947" y="2819400"/>
            <a:ext cx="304800" cy="7721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 flipV="1">
            <a:off x="5286320" y="3591517"/>
            <a:ext cx="304800" cy="12090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361574" y="2514600"/>
            <a:ext cx="304800" cy="10769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899201" y="3129256"/>
            <a:ext cx="304800" cy="46225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flipV="1">
            <a:off x="7436825" y="3591516"/>
            <a:ext cx="304800" cy="4470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flipV="1">
            <a:off x="1522931" y="3591517"/>
            <a:ext cx="304800" cy="12090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2060558" y="2666998"/>
            <a:ext cx="304800" cy="9245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 notation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5534" y="762000"/>
                <a:ext cx="1764266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34" y="762000"/>
                <a:ext cx="1764266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/>
          <p:cNvGrpSpPr/>
          <p:nvPr/>
        </p:nvGrpSpPr>
        <p:grpSpPr>
          <a:xfrm>
            <a:off x="4406232" y="1940104"/>
            <a:ext cx="436338" cy="2860497"/>
            <a:chOff x="4643210" y="1043499"/>
            <a:chExt cx="436338" cy="5034207"/>
          </a:xfrm>
        </p:grpSpPr>
        <p:cxnSp>
          <p:nvCxnSpPr>
            <p:cNvPr id="46" name="Straight Arrow Connector 45"/>
            <p:cNvCxnSpPr/>
            <p:nvPr/>
          </p:nvCxnSpPr>
          <p:spPr>
            <a:xfrm flipH="1" flipV="1">
              <a:off x="4860092" y="1786346"/>
              <a:ext cx="1" cy="4291360"/>
            </a:xfrm>
            <a:prstGeom prst="straightConnector1">
              <a:avLst/>
            </a:prstGeom>
            <a:ln w="38100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4643210" y="1043499"/>
              <a:ext cx="436338" cy="8124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>
                  <a:solidFill>
                    <a:srgbClr val="00FFFF"/>
                  </a:solidFill>
                </a:rPr>
                <a:t>a</a:t>
              </a:r>
              <a:r>
                <a:rPr lang="en-US" sz="2400" i="1" baseline="-25000" dirty="0" err="1" smtClean="0">
                  <a:solidFill>
                    <a:srgbClr val="FFC000"/>
                  </a:solidFill>
                </a:rPr>
                <a:t>k</a:t>
              </a:r>
              <a:endParaRPr lang="en-US" sz="2400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339322" y="3367357"/>
            <a:ext cx="6853453" cy="461665"/>
            <a:chOff x="1339322" y="3367357"/>
            <a:chExt cx="6853453" cy="461665"/>
          </a:xfrm>
        </p:grpSpPr>
        <p:grpSp>
          <p:nvGrpSpPr>
            <p:cNvPr id="42" name="Group 41"/>
            <p:cNvGrpSpPr/>
            <p:nvPr/>
          </p:nvGrpSpPr>
          <p:grpSpPr>
            <a:xfrm>
              <a:off x="1339322" y="3367357"/>
              <a:ext cx="6853453" cy="461665"/>
              <a:chOff x="4860091" y="5504854"/>
              <a:chExt cx="3891860" cy="812486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>
                <a:off x="4860091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8549632" y="5504854"/>
                <a:ext cx="202319" cy="81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C000"/>
                    </a:solidFill>
                  </a:rPr>
                  <a:t>k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673993" y="3537308"/>
              <a:ext cx="5925506" cy="152400"/>
              <a:chOff x="1673993" y="3537308"/>
              <a:chExt cx="5925506" cy="15240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67399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TextBox 18"/>
          <p:cNvSpPr txBox="1"/>
          <p:nvPr/>
        </p:nvSpPr>
        <p:spPr>
          <a:xfrm>
            <a:off x="2566881" y="3669268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k</a:t>
            </a:r>
            <a:r>
              <a:rPr lang="en-US" baseline="-25000" dirty="0" smtClean="0">
                <a:solidFill>
                  <a:srgbClr val="FFFF00"/>
                </a:solidFill>
              </a:rPr>
              <a:t>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354457" y="36692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FF0066"/>
                </a:solidFill>
              </a:rPr>
              <a:t>k</a:t>
            </a:r>
            <a:r>
              <a:rPr lang="en-US" i="1" baseline="-25000" dirty="0" err="1" smtClean="0">
                <a:solidFill>
                  <a:srgbClr val="FF0066"/>
                </a:solidFill>
              </a:rPr>
              <a:t>f</a:t>
            </a:r>
            <a:endParaRPr lang="en-US" i="1" dirty="0">
              <a:solidFill>
                <a:srgbClr val="FF0066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889499" y="3668335"/>
            <a:ext cx="5526898" cy="372885"/>
            <a:chOff x="1889499" y="3668335"/>
            <a:chExt cx="5526898" cy="372885"/>
          </a:xfrm>
        </p:grpSpPr>
        <p:sp>
          <p:nvSpPr>
            <p:cNvPr id="82" name="TextBox 81"/>
            <p:cNvSpPr txBox="1"/>
            <p:nvPr/>
          </p:nvSpPr>
          <p:spPr>
            <a:xfrm>
              <a:off x="1889499" y="3669268"/>
              <a:ext cx="6607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00"/>
                  </a:solidFill>
                </a:rPr>
                <a:t>k</a:t>
              </a:r>
              <a:r>
                <a:rPr lang="en-US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dirty="0" smtClean="0">
                  <a:solidFill>
                    <a:srgbClr val="FFFF00"/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961285" y="3668335"/>
              <a:ext cx="7056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00"/>
                  </a:solidFill>
                </a:rPr>
                <a:t>k</a:t>
              </a:r>
              <a:r>
                <a:rPr lang="en-US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dirty="0" smtClean="0">
                  <a:solidFill>
                    <a:srgbClr val="FFFF00"/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42815" y="3671888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FF0066"/>
                  </a:solidFill>
                </a:rPr>
                <a:t>k</a:t>
              </a:r>
              <a:r>
                <a:rPr lang="en-US" i="1" baseline="-25000" dirty="0" err="1" smtClean="0">
                  <a:solidFill>
                    <a:srgbClr val="FF0066"/>
                  </a:solidFill>
                </a:rPr>
                <a:t>f</a:t>
              </a:r>
              <a:r>
                <a:rPr lang="en-US" i="1" dirty="0" smtClean="0">
                  <a:solidFill>
                    <a:srgbClr val="FF0066"/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+ 1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680791" y="3669268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FF0066"/>
                  </a:solidFill>
                </a:rPr>
                <a:t>k</a:t>
              </a:r>
              <a:r>
                <a:rPr lang="en-US" i="1" baseline="-25000" dirty="0" err="1" smtClean="0">
                  <a:solidFill>
                    <a:srgbClr val="FF0066"/>
                  </a:solidFill>
                </a:rPr>
                <a:t>f</a:t>
              </a:r>
              <a:r>
                <a:rPr lang="en-US" i="1" dirty="0" smtClean="0">
                  <a:solidFill>
                    <a:srgbClr val="FF0066"/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- 1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80300" y="2099496"/>
                <a:ext cx="7378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00" y="2099496"/>
                <a:ext cx="73783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2819400" y="2667000"/>
                <a:ext cx="987386" cy="495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2667000"/>
                <a:ext cx="987386" cy="49545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1663518" y="2128072"/>
                <a:ext cx="987386" cy="495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518" y="2128072"/>
                <a:ext cx="987386" cy="4954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2401588" y="2356296"/>
                <a:ext cx="694036" cy="495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588" y="2356296"/>
                <a:ext cx="694036" cy="4954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5" name="TextBox 94"/>
              <p:cNvSpPr txBox="1"/>
              <p:nvPr/>
            </p:nvSpPr>
            <p:spPr>
              <a:xfrm>
                <a:off x="6626203" y="2589630"/>
                <a:ext cx="993797" cy="534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5" name="TextBox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203" y="2589630"/>
                <a:ext cx="993797" cy="534570"/>
              </a:xfrm>
              <a:prstGeom prst="rect">
                <a:avLst/>
              </a:prstGeom>
              <a:blipFill rotWithShape="1">
                <a:blip r:embed="rId8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/>
              <p:cNvSpPr txBox="1"/>
              <p:nvPr/>
            </p:nvSpPr>
            <p:spPr>
              <a:xfrm>
                <a:off x="5407003" y="2209800"/>
                <a:ext cx="993797" cy="534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6" name="TextBox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7003" y="2209800"/>
                <a:ext cx="993797" cy="534570"/>
              </a:xfrm>
              <a:prstGeom prst="rect">
                <a:avLst/>
              </a:prstGeom>
              <a:blipFill rotWithShape="1">
                <a:blip r:embed="rId9"/>
                <a:stretch>
                  <a:fillRect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Box 96"/>
              <p:cNvSpPr txBox="1"/>
              <p:nvPr/>
            </p:nvSpPr>
            <p:spPr>
              <a:xfrm>
                <a:off x="6185843" y="2022039"/>
                <a:ext cx="700448" cy="534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7" name="TextBox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5843" y="2022039"/>
                <a:ext cx="700448" cy="534570"/>
              </a:xfrm>
              <a:prstGeom prst="rect">
                <a:avLst/>
              </a:prstGeom>
              <a:blipFill rotWithShape="1">
                <a:blip r:embed="rId10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7254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6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25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75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25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75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250"/>
                            </p:stCondLst>
                            <p:childTnLst>
                              <p:par>
                                <p:cTn id="10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19" grpId="0"/>
      <p:bldP spid="81" grpId="0"/>
      <p:bldP spid="86" grpId="0"/>
      <p:bldP spid="33" grpId="0"/>
      <p:bldP spid="93" grpId="0"/>
      <p:bldP spid="94" grpId="0"/>
      <p:bldP spid="95" grpId="0"/>
      <p:bldP spid="96" grpId="0"/>
      <p:bldP spid="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598185" y="2895599"/>
            <a:ext cx="304800" cy="6959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 flipV="1">
            <a:off x="3673439" y="3591516"/>
            <a:ext cx="304800" cy="523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135812" y="3200400"/>
            <a:ext cx="304800" cy="3911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211066" y="2895599"/>
            <a:ext cx="304800" cy="6959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flipV="1">
            <a:off x="4748693" y="3591516"/>
            <a:ext cx="304800" cy="16662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823947" y="2819400"/>
            <a:ext cx="304800" cy="7721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 flipV="1">
            <a:off x="5286320" y="3591517"/>
            <a:ext cx="304800" cy="12090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6361574" y="2514600"/>
            <a:ext cx="304800" cy="10769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6899201" y="3129256"/>
            <a:ext cx="304800" cy="462259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flipV="1">
            <a:off x="7436825" y="3591516"/>
            <a:ext cx="304800" cy="447084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 flipV="1">
            <a:off x="1522931" y="3591517"/>
            <a:ext cx="304800" cy="1209084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2060558" y="2666998"/>
            <a:ext cx="304800" cy="924517"/>
          </a:xfrm>
          <a:prstGeom prst="rect">
            <a:avLst/>
          </a:prstGeom>
          <a:solidFill>
            <a:schemeClr val="bg2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 notation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5534" y="762000"/>
                <a:ext cx="1764266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534" y="762000"/>
                <a:ext cx="1764266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/>
          <p:cNvGrpSpPr/>
          <p:nvPr/>
        </p:nvGrpSpPr>
        <p:grpSpPr>
          <a:xfrm>
            <a:off x="4406232" y="1940104"/>
            <a:ext cx="436338" cy="2860497"/>
            <a:chOff x="4643210" y="1043499"/>
            <a:chExt cx="436338" cy="5034207"/>
          </a:xfrm>
        </p:grpSpPr>
        <p:cxnSp>
          <p:nvCxnSpPr>
            <p:cNvPr id="46" name="Straight Arrow Connector 45"/>
            <p:cNvCxnSpPr/>
            <p:nvPr/>
          </p:nvCxnSpPr>
          <p:spPr>
            <a:xfrm flipH="1" flipV="1">
              <a:off x="4860092" y="1786346"/>
              <a:ext cx="1" cy="4291360"/>
            </a:xfrm>
            <a:prstGeom prst="straightConnector1">
              <a:avLst/>
            </a:prstGeom>
            <a:ln w="38100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4643210" y="1043499"/>
              <a:ext cx="436338" cy="8124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err="1" smtClean="0">
                  <a:solidFill>
                    <a:srgbClr val="00FFFF"/>
                  </a:solidFill>
                </a:rPr>
                <a:t>a</a:t>
              </a:r>
              <a:r>
                <a:rPr lang="en-US" sz="2400" i="1" baseline="-25000" dirty="0" err="1" smtClean="0">
                  <a:solidFill>
                    <a:srgbClr val="FFC000"/>
                  </a:solidFill>
                </a:rPr>
                <a:t>k</a:t>
              </a:r>
              <a:endParaRPr lang="en-US" sz="2400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339322" y="3367357"/>
            <a:ext cx="6853453" cy="461665"/>
            <a:chOff x="1339322" y="3367357"/>
            <a:chExt cx="6853453" cy="461665"/>
          </a:xfrm>
        </p:grpSpPr>
        <p:grpSp>
          <p:nvGrpSpPr>
            <p:cNvPr id="42" name="Group 41"/>
            <p:cNvGrpSpPr/>
            <p:nvPr/>
          </p:nvGrpSpPr>
          <p:grpSpPr>
            <a:xfrm>
              <a:off x="1339322" y="3367357"/>
              <a:ext cx="6853453" cy="461665"/>
              <a:chOff x="4860091" y="5504854"/>
              <a:chExt cx="3891860" cy="812486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>
                <a:off x="4860091" y="5925263"/>
                <a:ext cx="3716628" cy="1"/>
              </a:xfrm>
              <a:prstGeom prst="straightConnector1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TextBox 43"/>
              <p:cNvSpPr txBox="1"/>
              <p:nvPr/>
            </p:nvSpPr>
            <p:spPr>
              <a:xfrm>
                <a:off x="8549632" y="5504854"/>
                <a:ext cx="202319" cy="81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C000"/>
                    </a:solidFill>
                  </a:rPr>
                  <a:t>k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1673993" y="3537308"/>
              <a:ext cx="5925506" cy="152400"/>
              <a:chOff x="1673993" y="3537308"/>
              <a:chExt cx="5925506" cy="152400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167399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759949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TextBox 18"/>
          <p:cNvSpPr txBox="1"/>
          <p:nvPr/>
        </p:nvSpPr>
        <p:spPr>
          <a:xfrm>
            <a:off x="2566881" y="3669268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FF00"/>
                </a:solidFill>
              </a:rPr>
              <a:t>k</a:t>
            </a:r>
            <a:r>
              <a:rPr lang="en-US" baseline="-25000" dirty="0" smtClean="0">
                <a:solidFill>
                  <a:srgbClr val="FFFF00"/>
                </a:solidFill>
              </a:rPr>
              <a:t>0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354457" y="3669268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>
                <a:solidFill>
                  <a:srgbClr val="FF0066"/>
                </a:solidFill>
              </a:rPr>
              <a:t>k</a:t>
            </a:r>
            <a:r>
              <a:rPr lang="en-US" i="1" baseline="-25000" dirty="0" err="1" smtClean="0">
                <a:solidFill>
                  <a:srgbClr val="FF0066"/>
                </a:solidFill>
              </a:rPr>
              <a:t>f</a:t>
            </a:r>
            <a:endParaRPr lang="en-US" i="1" dirty="0">
              <a:solidFill>
                <a:srgbClr val="FF0066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889499" y="3668335"/>
            <a:ext cx="5526898" cy="372885"/>
            <a:chOff x="1889499" y="3668335"/>
            <a:chExt cx="5526898" cy="372885"/>
          </a:xfrm>
        </p:grpSpPr>
        <p:sp>
          <p:nvSpPr>
            <p:cNvPr id="82" name="TextBox 81"/>
            <p:cNvSpPr txBox="1"/>
            <p:nvPr/>
          </p:nvSpPr>
          <p:spPr>
            <a:xfrm>
              <a:off x="1889499" y="3669268"/>
              <a:ext cx="6607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chemeClr val="accent1">
                      <a:lumMod val="75000"/>
                    </a:schemeClr>
                  </a:solidFill>
                </a:rPr>
                <a:t>k</a:t>
              </a:r>
              <a:r>
                <a:rPr lang="en-US" baseline="-25000" dirty="0" smtClean="0">
                  <a:solidFill>
                    <a:schemeClr val="accent1">
                      <a:lumMod val="75000"/>
                    </a:schemeClr>
                  </a:solidFill>
                </a:rPr>
                <a:t>0</a:t>
              </a: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 - 1</a:t>
              </a:r>
              <a:endParaRPr lang="en-US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961285" y="3668335"/>
              <a:ext cx="7056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FF00"/>
                  </a:solidFill>
                </a:rPr>
                <a:t>k</a:t>
              </a:r>
              <a:r>
                <a:rPr lang="en-US" baseline="-25000" dirty="0" smtClean="0">
                  <a:solidFill>
                    <a:srgbClr val="FFFF00"/>
                  </a:solidFill>
                </a:rPr>
                <a:t>0</a:t>
              </a:r>
              <a:r>
                <a:rPr lang="en-US" dirty="0" smtClean="0">
                  <a:solidFill>
                    <a:srgbClr val="FFFF00"/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+ 1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42815" y="3671888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chemeClr val="accent1">
                      <a:lumMod val="75000"/>
                    </a:schemeClr>
                  </a:solidFill>
                </a:rPr>
                <a:t>k</a:t>
              </a:r>
              <a:r>
                <a:rPr lang="en-US" i="1" baseline="-25000" dirty="0" err="1" smtClean="0">
                  <a:solidFill>
                    <a:schemeClr val="accent1">
                      <a:lumMod val="75000"/>
                    </a:schemeClr>
                  </a:solidFill>
                </a:rPr>
                <a:t>f</a:t>
              </a:r>
              <a:r>
                <a:rPr lang="en-US" i="1" dirty="0" smtClean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en-US" dirty="0" smtClean="0">
                  <a:solidFill>
                    <a:schemeClr val="accent1">
                      <a:lumMod val="75000"/>
                    </a:schemeClr>
                  </a:solidFill>
                </a:rPr>
                <a:t>+ 1</a:t>
              </a:r>
              <a:endParaRPr lang="en-US" i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680791" y="3669268"/>
              <a:ext cx="628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err="1" smtClean="0">
                  <a:solidFill>
                    <a:srgbClr val="FF0066"/>
                  </a:solidFill>
                </a:rPr>
                <a:t>k</a:t>
              </a:r>
              <a:r>
                <a:rPr lang="en-US" i="1" baseline="-25000" dirty="0" err="1" smtClean="0">
                  <a:solidFill>
                    <a:srgbClr val="FF0066"/>
                  </a:solidFill>
                </a:rPr>
                <a:t>f</a:t>
              </a:r>
              <a:r>
                <a:rPr lang="en-US" i="1" dirty="0" smtClean="0">
                  <a:solidFill>
                    <a:srgbClr val="FF0066"/>
                  </a:solidFill>
                </a:rPr>
                <a:t> </a:t>
              </a:r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- 1</a:t>
              </a:r>
              <a:endParaRPr lang="en-US" i="1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80300" y="2099496"/>
                <a:ext cx="7378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00" y="2099496"/>
                <a:ext cx="73783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819400" y="2667000"/>
                <a:ext cx="987386" cy="495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2667000"/>
                <a:ext cx="987386" cy="49545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663518" y="2128072"/>
                <a:ext cx="987386" cy="495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3518" y="2128072"/>
                <a:ext cx="987386" cy="49545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2401588" y="2356296"/>
                <a:ext cx="694036" cy="4954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1588" y="2356296"/>
                <a:ext cx="694036" cy="49545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626203" y="2589630"/>
                <a:ext cx="993797" cy="534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203" y="2589630"/>
                <a:ext cx="993797" cy="534570"/>
              </a:xfrm>
              <a:prstGeom prst="rect">
                <a:avLst/>
              </a:prstGeom>
              <a:blipFill rotWithShape="1">
                <a:blip r:embed="rId8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407003" y="2209800"/>
                <a:ext cx="993797" cy="534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7003" y="2209800"/>
                <a:ext cx="993797" cy="534570"/>
              </a:xfrm>
              <a:prstGeom prst="rect">
                <a:avLst/>
              </a:prstGeom>
              <a:blipFill rotWithShape="1">
                <a:blip r:embed="rId9"/>
                <a:stretch>
                  <a:fillRect b="-57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6185843" y="2022039"/>
                <a:ext cx="700448" cy="534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5843" y="2022039"/>
                <a:ext cx="700448" cy="534570"/>
              </a:xfrm>
              <a:prstGeom prst="rect">
                <a:avLst/>
              </a:prstGeom>
              <a:blipFill rotWithShape="1">
                <a:blip r:embed="rId10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883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Straight Arrow Connector 92"/>
          <p:cNvCxnSpPr/>
          <p:nvPr/>
        </p:nvCxnSpPr>
        <p:spPr>
          <a:xfrm>
            <a:off x="3048000" y="3606240"/>
            <a:ext cx="3200400" cy="0"/>
          </a:xfrm>
          <a:prstGeom prst="straightConnector1">
            <a:avLst/>
          </a:prstGeom>
          <a:ln w="38100">
            <a:solidFill>
              <a:schemeClr val="bg2">
                <a:lumMod val="20000"/>
                <a:lumOff val="80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5307122" y="3367576"/>
            <a:ext cx="929538" cy="0"/>
          </a:xfrm>
          <a:prstGeom prst="straightConnector1">
            <a:avLst/>
          </a:prstGeom>
          <a:ln w="38100">
            <a:solidFill>
              <a:schemeClr val="bg2">
                <a:lumMod val="20000"/>
                <a:lumOff val="80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343835" y="2895599"/>
            <a:ext cx="304800" cy="6959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 flipV="1">
            <a:off x="3980330" y="3591516"/>
            <a:ext cx="304800" cy="52328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3657600" y="3200400"/>
            <a:ext cx="304800" cy="3911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303060" y="2895599"/>
            <a:ext cx="304800" cy="69591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 flipV="1">
            <a:off x="4648200" y="3591516"/>
            <a:ext cx="304800" cy="16662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275730" y="2819400"/>
            <a:ext cx="304800" cy="77211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 flipV="1">
            <a:off x="4961965" y="3591517"/>
            <a:ext cx="304800" cy="12090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5602940" y="2514600"/>
            <a:ext cx="304800" cy="107691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 notation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80300" y="2099496"/>
                <a:ext cx="7378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00" y="2099496"/>
                <a:ext cx="73783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4" name="Straight Arrow Connector 103"/>
          <p:cNvCxnSpPr/>
          <p:nvPr/>
        </p:nvCxnSpPr>
        <p:spPr>
          <a:xfrm flipV="1">
            <a:off x="6391634" y="3367576"/>
            <a:ext cx="0" cy="238664"/>
          </a:xfrm>
          <a:prstGeom prst="straightConnector1">
            <a:avLst/>
          </a:prstGeom>
          <a:ln w="3810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TextBox 104"/>
              <p:cNvSpPr txBox="1"/>
              <p:nvPr/>
            </p:nvSpPr>
            <p:spPr>
              <a:xfrm>
                <a:off x="6453546" y="3270363"/>
                <a:ext cx="7378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5" name="TextBox 10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3546" y="3270363"/>
                <a:ext cx="73783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138360" y="1176336"/>
            <a:ext cx="5638800" cy="533400"/>
          </a:xfrm>
          <a:prstGeom prst="rect">
            <a:avLst/>
          </a:prstGeom>
          <a:solidFill>
            <a:srgbClr val="1F497D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41650"/>
      </p:ext>
    </p:extLst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02E-7 L -0.00018 -0.10435 " pathEditMode="relative" rAng="0" ptsTypes="AA">
                                      <p:cBhvr>
                                        <p:cTn id="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5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41925E-6 L -0.00191 -0.16174 " pathEditMode="relative" rAng="0" ptsTypes="AA">
                                      <p:cBhvr>
                                        <p:cTn id="9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80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17492E-6 L 0.00017 -0.08538 " pathEditMode="relative" rAng="0" ptsTypes="AA">
                                      <p:cBhvr>
                                        <p:cTn id="12" dur="25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1689E-7 L -0.00139 -0.18672 " pathEditMode="relative" rAng="0" ptsTypes="AA">
                                      <p:cBhvr>
                                        <p:cTn id="15" dur="2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93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44331E-6 L -0.00018 0.06247 " pathEditMode="relative" rAng="0" ptsTypes="AA">
                                      <p:cBhvr>
                                        <p:cTn id="1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84035E-6 L 3.61111E-6 0.23994 " pathEditMode="relative" rAng="0" ptsTypes="AA">
                                      <p:cBhvr>
                                        <p:cTn id="21" dur="25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9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0143E-6 L -0.00052 0.12587 " pathEditMode="relative" rAng="0" ptsTypes="AA">
                                      <p:cBhvr>
                                        <p:cTn id="24" dur="25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62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10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1165793" y="837920"/>
            <a:ext cx="233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Summation notation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24551" y="4043019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Geometric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886832" y="4043019"/>
            <a:ext cx="19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Harmonic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72559" y="837920"/>
            <a:ext cx="338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Gauss summation trick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358896" y="3505200"/>
            <a:ext cx="9807696" cy="35814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753372" y="5733107"/>
            <a:ext cx="1172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1)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→∞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165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776543" y="3048000"/>
                <a:ext cx="6783652" cy="128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nary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nary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nary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nary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6543" y="3048000"/>
                <a:ext cx="6783652" cy="128137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Gauss summation trick 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802" y="2060754"/>
                <a:ext cx="7125284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C000"/>
                          </a:solidFill>
                          <a:latin typeface="Cambria Math"/>
                        </a:rPr>
                        <m:t>3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  <a:ea typeface="Cambria Math"/>
                            </a:rPr>
                            <m:t>−2</m:t>
                          </m:r>
                        </m:e>
                      </m:d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0066"/>
                          </a:solidFill>
                          <a:latin typeface="Cambria Math"/>
                        </a:rPr>
                        <m:t>𝑁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02" y="2060754"/>
                <a:ext cx="7125284" cy="11308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739869" y="4267200"/>
                <a:ext cx="5559022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</m:e>
                      </m:nary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  <m: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869" y="4267200"/>
                <a:ext cx="5559022" cy="113082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09600" y="5346178"/>
                <a:ext cx="3148426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346178"/>
                <a:ext cx="3148426" cy="113082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848853" y="2286000"/>
            <a:ext cx="5729278" cy="762000"/>
          </a:xfrm>
          <a:prstGeom prst="rect">
            <a:avLst/>
          </a:prstGeom>
          <a:solidFill>
            <a:srgbClr val="1F497D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056065" y="4643438"/>
            <a:ext cx="315748" cy="371475"/>
          </a:xfrm>
          <a:custGeom>
            <a:avLst/>
            <a:gdLst>
              <a:gd name="connsiteX0" fmla="*/ 0 w 315748"/>
              <a:gd name="connsiteY0" fmla="*/ 371475 h 371475"/>
              <a:gd name="connsiteX1" fmla="*/ 71437 w 315748"/>
              <a:gd name="connsiteY1" fmla="*/ 242887 h 371475"/>
              <a:gd name="connsiteX2" fmla="*/ 185737 w 315748"/>
              <a:gd name="connsiteY2" fmla="*/ 142875 h 371475"/>
              <a:gd name="connsiteX3" fmla="*/ 228600 w 315748"/>
              <a:gd name="connsiteY3" fmla="*/ 100012 h 371475"/>
              <a:gd name="connsiteX4" fmla="*/ 314325 w 315748"/>
              <a:gd name="connsiteY4" fmla="*/ 28575 h 371475"/>
              <a:gd name="connsiteX5" fmla="*/ 300037 w 315748"/>
              <a:gd name="connsiteY5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748" h="371475">
                <a:moveTo>
                  <a:pt x="0" y="371475"/>
                </a:moveTo>
                <a:cubicBezTo>
                  <a:pt x="23812" y="328612"/>
                  <a:pt x="40517" y="280942"/>
                  <a:pt x="71437" y="242887"/>
                </a:cubicBezTo>
                <a:cubicBezTo>
                  <a:pt x="103361" y="203595"/>
                  <a:pt x="148277" y="176930"/>
                  <a:pt x="185737" y="142875"/>
                </a:cubicBezTo>
                <a:cubicBezTo>
                  <a:pt x="200688" y="129283"/>
                  <a:pt x="213498" y="113436"/>
                  <a:pt x="228600" y="100012"/>
                </a:cubicBezTo>
                <a:cubicBezTo>
                  <a:pt x="256401" y="75300"/>
                  <a:pt x="292705" y="58843"/>
                  <a:pt x="314325" y="28575"/>
                </a:cubicBezTo>
                <a:cubicBezTo>
                  <a:pt x="320515" y="19909"/>
                  <a:pt x="304800" y="9525"/>
                  <a:pt x="300037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103852" y="4667250"/>
            <a:ext cx="315748" cy="371475"/>
          </a:xfrm>
          <a:custGeom>
            <a:avLst/>
            <a:gdLst>
              <a:gd name="connsiteX0" fmla="*/ 0 w 315748"/>
              <a:gd name="connsiteY0" fmla="*/ 371475 h 371475"/>
              <a:gd name="connsiteX1" fmla="*/ 71437 w 315748"/>
              <a:gd name="connsiteY1" fmla="*/ 242887 h 371475"/>
              <a:gd name="connsiteX2" fmla="*/ 185737 w 315748"/>
              <a:gd name="connsiteY2" fmla="*/ 142875 h 371475"/>
              <a:gd name="connsiteX3" fmla="*/ 228600 w 315748"/>
              <a:gd name="connsiteY3" fmla="*/ 100012 h 371475"/>
              <a:gd name="connsiteX4" fmla="*/ 314325 w 315748"/>
              <a:gd name="connsiteY4" fmla="*/ 28575 h 371475"/>
              <a:gd name="connsiteX5" fmla="*/ 300037 w 315748"/>
              <a:gd name="connsiteY5" fmla="*/ 0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5748" h="371475">
                <a:moveTo>
                  <a:pt x="0" y="371475"/>
                </a:moveTo>
                <a:cubicBezTo>
                  <a:pt x="23812" y="328612"/>
                  <a:pt x="40517" y="280942"/>
                  <a:pt x="71437" y="242887"/>
                </a:cubicBezTo>
                <a:cubicBezTo>
                  <a:pt x="103361" y="203595"/>
                  <a:pt x="148277" y="176930"/>
                  <a:pt x="185737" y="142875"/>
                </a:cubicBezTo>
                <a:cubicBezTo>
                  <a:pt x="200688" y="129283"/>
                  <a:pt x="213498" y="113436"/>
                  <a:pt x="228600" y="100012"/>
                </a:cubicBezTo>
                <a:cubicBezTo>
                  <a:pt x="256401" y="75300"/>
                  <a:pt x="292705" y="58843"/>
                  <a:pt x="314325" y="28575"/>
                </a:cubicBezTo>
                <a:cubicBezTo>
                  <a:pt x="320515" y="19909"/>
                  <a:pt x="304800" y="9525"/>
                  <a:pt x="300037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081847" y="4311240"/>
            <a:ext cx="2080953" cy="1110699"/>
          </a:xfrm>
          <a:prstGeom prst="rect">
            <a:avLst/>
          </a:prstGeom>
          <a:solidFill>
            <a:srgbClr val="1F497D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971800" y="4265485"/>
            <a:ext cx="2083455" cy="599647"/>
            <a:chOff x="3101811" y="4265485"/>
            <a:chExt cx="2083455" cy="5996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101811" y="4495800"/>
                  <a:ext cx="2083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1+2+3+…+</m:t>
                        </m:r>
                        <m:r>
                          <a:rPr lang="en-US" b="0" i="1" smtClean="0">
                            <a:solidFill>
                              <a:srgbClr val="FF0066"/>
                            </a:solidFill>
                            <a:latin typeface="Cambria Math"/>
                          </a:rPr>
                          <m:t>𝑁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1811" y="4495800"/>
                  <a:ext cx="2083455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Left Brace 4"/>
            <p:cNvSpPr/>
            <p:nvPr/>
          </p:nvSpPr>
          <p:spPr>
            <a:xfrm rot="5400000">
              <a:off x="3962399" y="3503485"/>
              <a:ext cx="304800" cy="1828800"/>
            </a:xfrm>
            <a:prstGeom prst="leftBrace">
              <a:avLst>
                <a:gd name="adj1" fmla="val 44820"/>
                <a:gd name="adj2" fmla="val 50000"/>
              </a:avLst>
            </a:prstGeom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300616" y="481700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 Math" pitchFamily="18" charset="0"/>
                <a:ea typeface="Cambria Math" pitchFamily="18" charset="0"/>
              </a:rPr>
              <a:t>2</a:t>
            </a:r>
            <a:endParaRPr lang="en-US" sz="2400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4602892" y="2984157"/>
            <a:ext cx="3910913" cy="1433384"/>
          </a:xfrm>
          <a:custGeom>
            <a:avLst/>
            <a:gdLst>
              <a:gd name="connsiteX0" fmla="*/ 166816 w 3910913"/>
              <a:gd name="connsiteY0" fmla="*/ 197708 h 1433384"/>
              <a:gd name="connsiteX1" fmla="*/ 0 w 3910913"/>
              <a:gd name="connsiteY1" fmla="*/ 704335 h 1433384"/>
              <a:gd name="connsiteX2" fmla="*/ 92676 w 3910913"/>
              <a:gd name="connsiteY2" fmla="*/ 1099751 h 1433384"/>
              <a:gd name="connsiteX3" fmla="*/ 735227 w 3910913"/>
              <a:gd name="connsiteY3" fmla="*/ 1365421 h 1433384"/>
              <a:gd name="connsiteX4" fmla="*/ 1229497 w 3910913"/>
              <a:gd name="connsiteY4" fmla="*/ 1272746 h 1433384"/>
              <a:gd name="connsiteX5" fmla="*/ 1680519 w 3910913"/>
              <a:gd name="connsiteY5" fmla="*/ 1056502 h 1433384"/>
              <a:gd name="connsiteX6" fmla="*/ 1841157 w 3910913"/>
              <a:gd name="connsiteY6" fmla="*/ 735227 h 1433384"/>
              <a:gd name="connsiteX7" fmla="*/ 1495167 w 3910913"/>
              <a:gd name="connsiteY7" fmla="*/ 92675 h 1433384"/>
              <a:gd name="connsiteX8" fmla="*/ 722870 w 3910913"/>
              <a:gd name="connsiteY8" fmla="*/ 49427 h 1433384"/>
              <a:gd name="connsiteX9" fmla="*/ 3348681 w 3910913"/>
              <a:gd name="connsiteY9" fmla="*/ 135924 h 1433384"/>
              <a:gd name="connsiteX10" fmla="*/ 3632886 w 3910913"/>
              <a:gd name="connsiteY10" fmla="*/ 463378 h 1433384"/>
              <a:gd name="connsiteX11" fmla="*/ 3639065 w 3910913"/>
              <a:gd name="connsiteY11" fmla="*/ 895865 h 1433384"/>
              <a:gd name="connsiteX12" fmla="*/ 3429000 w 3910913"/>
              <a:gd name="connsiteY12" fmla="*/ 1229497 h 1433384"/>
              <a:gd name="connsiteX13" fmla="*/ 3583459 w 3910913"/>
              <a:gd name="connsiteY13" fmla="*/ 1433384 h 1433384"/>
              <a:gd name="connsiteX14" fmla="*/ 3873843 w 3910913"/>
              <a:gd name="connsiteY14" fmla="*/ 1303638 h 1433384"/>
              <a:gd name="connsiteX15" fmla="*/ 3910913 w 3910913"/>
              <a:gd name="connsiteY15" fmla="*/ 6178 h 1433384"/>
              <a:gd name="connsiteX16" fmla="*/ 197708 w 3910913"/>
              <a:gd name="connsiteY16" fmla="*/ 0 h 1433384"/>
              <a:gd name="connsiteX17" fmla="*/ 166816 w 3910913"/>
              <a:gd name="connsiteY17" fmla="*/ 197708 h 1433384"/>
              <a:gd name="connsiteX0" fmla="*/ 166816 w 3910913"/>
              <a:gd name="connsiteY0" fmla="*/ 197708 h 1433384"/>
              <a:gd name="connsiteX1" fmla="*/ 0 w 3910913"/>
              <a:gd name="connsiteY1" fmla="*/ 704335 h 1433384"/>
              <a:gd name="connsiteX2" fmla="*/ 92676 w 3910913"/>
              <a:gd name="connsiteY2" fmla="*/ 1099751 h 1433384"/>
              <a:gd name="connsiteX3" fmla="*/ 735227 w 3910913"/>
              <a:gd name="connsiteY3" fmla="*/ 1365421 h 1433384"/>
              <a:gd name="connsiteX4" fmla="*/ 1229497 w 3910913"/>
              <a:gd name="connsiteY4" fmla="*/ 1272746 h 1433384"/>
              <a:gd name="connsiteX5" fmla="*/ 1680519 w 3910913"/>
              <a:gd name="connsiteY5" fmla="*/ 1056502 h 1433384"/>
              <a:gd name="connsiteX6" fmla="*/ 1841157 w 3910913"/>
              <a:gd name="connsiteY6" fmla="*/ 735227 h 1433384"/>
              <a:gd name="connsiteX7" fmla="*/ 1495167 w 3910913"/>
              <a:gd name="connsiteY7" fmla="*/ 92675 h 1433384"/>
              <a:gd name="connsiteX8" fmla="*/ 3348681 w 3910913"/>
              <a:gd name="connsiteY8" fmla="*/ 135924 h 1433384"/>
              <a:gd name="connsiteX9" fmla="*/ 3632886 w 3910913"/>
              <a:gd name="connsiteY9" fmla="*/ 463378 h 1433384"/>
              <a:gd name="connsiteX10" fmla="*/ 3639065 w 3910913"/>
              <a:gd name="connsiteY10" fmla="*/ 895865 h 1433384"/>
              <a:gd name="connsiteX11" fmla="*/ 3429000 w 3910913"/>
              <a:gd name="connsiteY11" fmla="*/ 1229497 h 1433384"/>
              <a:gd name="connsiteX12" fmla="*/ 3583459 w 3910913"/>
              <a:gd name="connsiteY12" fmla="*/ 1433384 h 1433384"/>
              <a:gd name="connsiteX13" fmla="*/ 3873843 w 3910913"/>
              <a:gd name="connsiteY13" fmla="*/ 1303638 h 1433384"/>
              <a:gd name="connsiteX14" fmla="*/ 3910913 w 3910913"/>
              <a:gd name="connsiteY14" fmla="*/ 6178 h 1433384"/>
              <a:gd name="connsiteX15" fmla="*/ 197708 w 3910913"/>
              <a:gd name="connsiteY15" fmla="*/ 0 h 1433384"/>
              <a:gd name="connsiteX16" fmla="*/ 166816 w 3910913"/>
              <a:gd name="connsiteY16" fmla="*/ 197708 h 1433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910913" h="1433384">
                <a:moveTo>
                  <a:pt x="166816" y="197708"/>
                </a:moveTo>
                <a:lnTo>
                  <a:pt x="0" y="704335"/>
                </a:lnTo>
                <a:lnTo>
                  <a:pt x="92676" y="1099751"/>
                </a:lnTo>
                <a:lnTo>
                  <a:pt x="735227" y="1365421"/>
                </a:lnTo>
                <a:lnTo>
                  <a:pt x="1229497" y="1272746"/>
                </a:lnTo>
                <a:lnTo>
                  <a:pt x="1680519" y="1056502"/>
                </a:lnTo>
                <a:lnTo>
                  <a:pt x="1841157" y="735227"/>
                </a:lnTo>
                <a:lnTo>
                  <a:pt x="1495167" y="92675"/>
                </a:lnTo>
                <a:lnTo>
                  <a:pt x="3348681" y="135924"/>
                </a:lnTo>
                <a:lnTo>
                  <a:pt x="3632886" y="463378"/>
                </a:lnTo>
                <a:cubicBezTo>
                  <a:pt x="3634946" y="607540"/>
                  <a:pt x="3637005" y="751703"/>
                  <a:pt x="3639065" y="895865"/>
                </a:cubicBezTo>
                <a:lnTo>
                  <a:pt x="3429000" y="1229497"/>
                </a:lnTo>
                <a:lnTo>
                  <a:pt x="3583459" y="1433384"/>
                </a:lnTo>
                <a:lnTo>
                  <a:pt x="3873843" y="1303638"/>
                </a:lnTo>
                <a:lnTo>
                  <a:pt x="3910913" y="6178"/>
                </a:lnTo>
                <a:lnTo>
                  <a:pt x="197708" y="0"/>
                </a:lnTo>
                <a:lnTo>
                  <a:pt x="166816" y="197708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6308124" y="3144795"/>
            <a:ext cx="1970903" cy="1136821"/>
          </a:xfrm>
          <a:custGeom>
            <a:avLst/>
            <a:gdLst>
              <a:gd name="connsiteX0" fmla="*/ 12357 w 1970903"/>
              <a:gd name="connsiteY0" fmla="*/ 1118286 h 1136821"/>
              <a:gd name="connsiteX1" fmla="*/ 1612557 w 1970903"/>
              <a:gd name="connsiteY1" fmla="*/ 1136821 h 1136821"/>
              <a:gd name="connsiteX2" fmla="*/ 1970903 w 1970903"/>
              <a:gd name="connsiteY2" fmla="*/ 679621 h 1136821"/>
              <a:gd name="connsiteX3" fmla="*/ 1896762 w 1970903"/>
              <a:gd name="connsiteY3" fmla="*/ 333632 h 1136821"/>
              <a:gd name="connsiteX4" fmla="*/ 444844 w 1970903"/>
              <a:gd name="connsiteY4" fmla="*/ 0 h 1136821"/>
              <a:gd name="connsiteX5" fmla="*/ 105033 w 1970903"/>
              <a:gd name="connsiteY5" fmla="*/ 0 h 1136821"/>
              <a:gd name="connsiteX6" fmla="*/ 61784 w 1970903"/>
              <a:gd name="connsiteY6" fmla="*/ 315097 h 1136821"/>
              <a:gd name="connsiteX7" fmla="*/ 160638 w 1970903"/>
              <a:gd name="connsiteY7" fmla="*/ 599302 h 1136821"/>
              <a:gd name="connsiteX8" fmla="*/ 0 w 1970903"/>
              <a:gd name="connsiteY8" fmla="*/ 846437 h 1136821"/>
              <a:gd name="connsiteX9" fmla="*/ 12357 w 1970903"/>
              <a:gd name="connsiteY9" fmla="*/ 1118286 h 1136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70903" h="1136821">
                <a:moveTo>
                  <a:pt x="12357" y="1118286"/>
                </a:moveTo>
                <a:lnTo>
                  <a:pt x="1612557" y="1136821"/>
                </a:lnTo>
                <a:lnTo>
                  <a:pt x="1970903" y="679621"/>
                </a:lnTo>
                <a:lnTo>
                  <a:pt x="1896762" y="333632"/>
                </a:lnTo>
                <a:lnTo>
                  <a:pt x="444844" y="0"/>
                </a:lnTo>
                <a:lnTo>
                  <a:pt x="105033" y="0"/>
                </a:lnTo>
                <a:lnTo>
                  <a:pt x="61784" y="315097"/>
                </a:lnTo>
                <a:lnTo>
                  <a:pt x="160638" y="599302"/>
                </a:lnTo>
                <a:lnTo>
                  <a:pt x="0" y="846437"/>
                </a:lnTo>
                <a:lnTo>
                  <a:pt x="12357" y="1118286"/>
                </a:lnTo>
                <a:close/>
              </a:path>
            </a:pathLst>
          </a:cu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5612745" y="4267200"/>
            <a:ext cx="2083455" cy="597932"/>
            <a:chOff x="5562600" y="4267200"/>
            <a:chExt cx="2083455" cy="5979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5562600" y="4495800"/>
                  <a:ext cx="20834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rgbClr val="FF0066"/>
                            </a:solidFill>
                            <a:latin typeface="Cambria Math"/>
                          </a:rPr>
                          <m:t>𝑁</m:t>
                        </m:r>
                        <m:r>
                          <a:rPr lang="en-US" i="1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…+</m:t>
                        </m:r>
                        <m:r>
                          <a:rPr lang="en-US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bg2">
                                <a:lumMod val="40000"/>
                                <a:lumOff val="60000"/>
                              </a:schemeClr>
                            </a:solidFill>
                            <a:latin typeface="Cambria Math"/>
                          </a:rPr>
                          <m:t>+2+1</m:t>
                        </m:r>
                      </m:oMath>
                    </m:oMathPara>
                  </a14:m>
                  <a:endParaRPr lang="en-US" dirty="0">
                    <a:solidFill>
                      <a:schemeClr val="bg2">
                        <a:lumMod val="40000"/>
                        <a:lumOff val="60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62600" y="4495800"/>
                  <a:ext cx="2083455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Left Brace 26"/>
            <p:cNvSpPr/>
            <p:nvPr/>
          </p:nvSpPr>
          <p:spPr>
            <a:xfrm rot="5400000">
              <a:off x="6438899" y="3543300"/>
              <a:ext cx="304800" cy="1752600"/>
            </a:xfrm>
            <a:prstGeom prst="leftBrace">
              <a:avLst>
                <a:gd name="adj1" fmla="val 44820"/>
                <a:gd name="adj2" fmla="val 50000"/>
              </a:avLst>
            </a:prstGeom>
            <a:ln w="28575">
              <a:solidFill>
                <a:schemeClr val="bg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718150" y="5726923"/>
            <a:ext cx="3816250" cy="646331"/>
            <a:chOff x="4718150" y="5726923"/>
            <a:chExt cx="3816250" cy="646331"/>
          </a:xfrm>
        </p:grpSpPr>
        <p:sp>
          <p:nvSpPr>
            <p:cNvPr id="2" name="TextBox 1"/>
            <p:cNvSpPr txBox="1"/>
            <p:nvPr/>
          </p:nvSpPr>
          <p:spPr>
            <a:xfrm>
              <a:off x="4718150" y="5726923"/>
              <a:ext cx="15859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2">
                      <a:lumMod val="60000"/>
                      <a:lumOff val="40000"/>
                    </a:schemeClr>
                  </a:solidFill>
                </a:rPr>
                <a:t>Figure it out: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003792" y="5726923"/>
              <a:ext cx="2530608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Why </a:t>
              </a:r>
              <a:r>
                <a:rPr lang="en-US" i="1" dirty="0">
                  <a:solidFill>
                    <a:srgbClr val="FF0066"/>
                  </a:solidFill>
                  <a:latin typeface="Cambria Math" pitchFamily="18" charset="0"/>
                  <a:ea typeface="Cambria Math" pitchFamily="18" charset="0"/>
                </a:rPr>
                <a:t>N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  <a:latin typeface="Cambria Math" pitchFamily="18" charset="0"/>
                  <a:ea typeface="Cambria Math" pitchFamily="18" charset="0"/>
                </a:rPr>
                <a:t> + 1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 individuals?  </a:t>
              </a:r>
              <a:endPara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Why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not </a:t>
              </a:r>
              <a:r>
                <a:rPr lang="en-US" i="1" dirty="0">
                  <a:solidFill>
                    <a:srgbClr val="FF0066"/>
                  </a:solidFill>
                  <a:latin typeface="Cambria Math" pitchFamily="18" charset="0"/>
                  <a:ea typeface="Cambria Math" pitchFamily="18" charset="0"/>
                </a:rPr>
                <a:t>N </a:t>
              </a:r>
              <a:r>
                <a:rPr lang="en-US" dirty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48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"/>
                            </p:stCondLst>
                            <p:childTnLst>
                              <p:par>
                                <p:cTn id="49" presetID="22" presetClass="entr" presetSubtype="8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"/>
                            </p:stCondLst>
                            <p:childTnLst>
                              <p:par>
                                <p:cTn id="53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C 0.0026 0.00995 0.01423 0.0206 0.00746 0.03032 C 0.00069 0.04005 -0.00486 0.04954 -0.01511 0.05856 C -0.02535 0.06759 -0.03646 0.06366 -0.05156 0.06875 C -0.06667 0.07384 -0.08594 0.07639 -0.09983 0.08472 C -0.11372 0.09306 -0.12431 0.11181 -0.13333 0.12523 C -0.14236 0.13866 -0.15104 0.15926 -0.16059 0.16968 C -0.17014 0.18009 -0.18195 0.18611 -0.19097 0.18819 C -0.2 0.19028 -0.20417 0.18843 -0.21511 0.18194 C -0.22604 0.17546 -0.24688 0.15347 -0.25608 0.14954 C -0.26528 0.1456 -0.27083 0.15185 -0.27083 0.15787 " pathEditMode="relative" rAng="0" ptsTypes="fsssssssssf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30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0" presetClass="exit" presetSubtype="0" repeatCount="2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6" grpId="0" animBg="1"/>
      <p:bldP spid="9" grpId="0" animBg="1"/>
      <p:bldP spid="25" grpId="0" animBg="1"/>
      <p:bldP spid="26" grpId="0" animBg="1"/>
      <p:bldP spid="17" grpId="0"/>
      <p:bldP spid="17" grpId="1"/>
      <p:bldP spid="17" grpId="2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-206496" y="266700"/>
            <a:ext cx="4778496" cy="69723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Summation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TextBox 137"/>
          <p:cNvSpPr txBox="1"/>
          <p:nvPr/>
        </p:nvSpPr>
        <p:spPr>
          <a:xfrm>
            <a:off x="1165793" y="837920"/>
            <a:ext cx="2333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Summation notation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524551" y="4043019"/>
            <a:ext cx="3616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Geometric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886832" y="4043019"/>
            <a:ext cx="19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Harmonic series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72559" y="837920"/>
            <a:ext cx="3386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Gauss summation trick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-358896" y="3505200"/>
            <a:ext cx="9807696" cy="3581400"/>
          </a:xfrm>
          <a:prstGeom prst="rect">
            <a:avLst/>
          </a:prstGeom>
          <a:noFill/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6129" y="1371600"/>
                <a:ext cx="1764266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𝐴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1−</m:t>
                          </m:r>
                          <m:r>
                            <a:rPr lang="en-US" sz="240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2553" y="4572000"/>
                <a:ext cx="2344937" cy="109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Box 39"/>
          <p:cNvSpPr txBox="1"/>
          <p:nvPr/>
        </p:nvSpPr>
        <p:spPr>
          <a:xfrm>
            <a:off x="2753372" y="5733107"/>
            <a:ext cx="1172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(</a:t>
            </a:r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1)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𝑁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</m:e>
                      </m:nary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</a:rPr>
                            <m:t>𝑁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𝑁</m:t>
                              </m:r>
                              <m: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6596" y="1456624"/>
                <a:ext cx="2578718" cy="113082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den>
                          </m:f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→∞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572000"/>
                <a:ext cx="1610377" cy="109934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165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550799" y="5439411"/>
            <a:ext cx="304800" cy="36775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802" y="2060754"/>
                <a:ext cx="5954835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0066"/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02" y="2060754"/>
                <a:ext cx="5954835" cy="109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2787410" y="4191001"/>
            <a:ext cx="304800" cy="161616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862664" y="4748817"/>
            <a:ext cx="304800" cy="105834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325037" y="4499318"/>
            <a:ext cx="304800" cy="130784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400291" y="4950720"/>
            <a:ext cx="304800" cy="85644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937918" y="5114103"/>
            <a:ext cx="304800" cy="69306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13172" y="5353312"/>
            <a:ext cx="304800" cy="45385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475545" y="5246319"/>
            <a:ext cx="304800" cy="56084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49783" y="3810000"/>
            <a:ext cx="304800" cy="199716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648428" y="3231854"/>
            <a:ext cx="561372" cy="2597305"/>
            <a:chOff x="4614634" y="1122334"/>
            <a:chExt cx="561372" cy="2866201"/>
          </a:xfrm>
        </p:grpSpPr>
        <p:cxnSp>
          <p:nvCxnSpPr>
            <p:cNvPr id="34" name="Straight Arrow Connector 33"/>
            <p:cNvCxnSpPr/>
            <p:nvPr/>
          </p:nvCxnSpPr>
          <p:spPr>
            <a:xfrm flipV="1">
              <a:off x="4860092" y="1556986"/>
              <a:ext cx="0" cy="2431549"/>
            </a:xfrm>
            <a:prstGeom prst="straightConnector1">
              <a:avLst/>
            </a:prstGeom>
            <a:ln w="38100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614634" y="1122334"/>
              <a:ext cx="561372" cy="5094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i="1" baseline="30000" dirty="0" smtClean="0">
                  <a:solidFill>
                    <a:srgbClr val="FFC000"/>
                  </a:solidFill>
                </a:rPr>
                <a:t>k</a:t>
              </a:r>
              <a:endParaRPr lang="en-US" sz="2400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893886" y="5583007"/>
            <a:ext cx="6006193" cy="461665"/>
            <a:chOff x="1704661" y="3367357"/>
            <a:chExt cx="6006193" cy="461665"/>
          </a:xfrm>
        </p:grpSpPr>
        <p:grpSp>
          <p:nvGrpSpPr>
            <p:cNvPr id="37" name="Group 36"/>
            <p:cNvGrpSpPr/>
            <p:nvPr/>
          </p:nvGrpSpPr>
          <p:grpSpPr>
            <a:xfrm>
              <a:off x="1704661" y="3367357"/>
              <a:ext cx="6006193" cy="461665"/>
              <a:chOff x="5067555" y="5504854"/>
              <a:chExt cx="3410728" cy="812486"/>
            </a:xfrm>
          </p:grpSpPr>
          <p:cxnSp>
            <p:nvCxnSpPr>
              <p:cNvPr id="51" name="Straight Arrow Connector 50"/>
              <p:cNvCxnSpPr/>
              <p:nvPr/>
            </p:nvCxnSpPr>
            <p:spPr>
              <a:xfrm>
                <a:off x="5067555" y="5925265"/>
                <a:ext cx="3208409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8275964" y="5504854"/>
                <a:ext cx="202319" cy="81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C000"/>
                    </a:solidFill>
                  </a:rPr>
                  <a:t>k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2212675" y="3537308"/>
              <a:ext cx="4848138" cy="152400"/>
              <a:chOff x="2212675" y="3537308"/>
              <a:chExt cx="4848138" cy="152400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80300" y="3500735"/>
                <a:ext cx="7378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00" y="3500735"/>
                <a:ext cx="73783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/>
          <p:nvPr/>
        </p:nvGrpSpPr>
        <p:grpSpPr>
          <a:xfrm>
            <a:off x="2270066" y="5813478"/>
            <a:ext cx="4684810" cy="434922"/>
            <a:chOff x="2270066" y="5813478"/>
            <a:chExt cx="4684810" cy="434922"/>
          </a:xfrm>
        </p:grpSpPr>
        <p:sp>
          <p:nvSpPr>
            <p:cNvPr id="60" name="TextBox 59"/>
            <p:cNvSpPr txBox="1"/>
            <p:nvPr/>
          </p:nvSpPr>
          <p:spPr>
            <a:xfrm>
              <a:off x="2806187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491288" y="5813478"/>
              <a:ext cx="463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66"/>
                  </a:solidFill>
                </a:rPr>
                <a:t>. . .</a:t>
              </a:r>
              <a:endParaRPr lang="en-US" dirty="0">
                <a:solidFill>
                  <a:srgbClr val="FF0066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270066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342308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78429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414550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0671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6792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022914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7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129891" y="3405487"/>
            <a:ext cx="4371943" cy="2021186"/>
            <a:chOff x="2129891" y="3405487"/>
            <a:chExt cx="4371943" cy="2021186"/>
          </a:xfrm>
        </p:grpSpPr>
        <p:sp>
          <p:nvSpPr>
            <p:cNvPr id="87" name="TextBox 86"/>
            <p:cNvSpPr txBox="1"/>
            <p:nvPr/>
          </p:nvSpPr>
          <p:spPr>
            <a:xfrm>
              <a:off x="2129891" y="3405487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0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699309" y="3791000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1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3250119" y="4118368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2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3771631" y="4355208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3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4309258" y="4567535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4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4858081" y="4727444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5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5390559" y="4862317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6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929241" y="4965008"/>
              <a:ext cx="5725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baseline="30000" dirty="0" smtClean="0">
                  <a:solidFill>
                    <a:srgbClr val="FFFF00"/>
                  </a:solidFill>
                </a:rPr>
                <a:t>7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80" name="Rectangle 79"/>
          <p:cNvSpPr/>
          <p:nvPr/>
        </p:nvSpPr>
        <p:spPr>
          <a:xfrm>
            <a:off x="2209800" y="2362200"/>
            <a:ext cx="4181837" cy="4572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6297354" y="3569694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3766665" y="3356996"/>
            <a:ext cx="2073305" cy="646331"/>
            <a:chOff x="5221758" y="3023813"/>
            <a:chExt cx="2073305" cy="646331"/>
          </a:xfrm>
        </p:grpSpPr>
        <p:grpSp>
          <p:nvGrpSpPr>
            <p:cNvPr id="57" name="Group 56"/>
            <p:cNvGrpSpPr/>
            <p:nvPr/>
          </p:nvGrpSpPr>
          <p:grpSpPr>
            <a:xfrm>
              <a:off x="5221758" y="3061855"/>
              <a:ext cx="572538" cy="597353"/>
              <a:chOff x="5090318" y="3128673"/>
              <a:chExt cx="572538" cy="597353"/>
            </a:xfrm>
          </p:grpSpPr>
          <p:grpSp>
            <p:nvGrpSpPr>
              <p:cNvPr id="59" name="Group 58"/>
              <p:cNvGrpSpPr/>
              <p:nvPr/>
            </p:nvGrpSpPr>
            <p:grpSpPr>
              <a:xfrm>
                <a:off x="5090318" y="3128673"/>
                <a:ext cx="572538" cy="597353"/>
                <a:chOff x="2438400" y="3865540"/>
                <a:chExt cx="572538" cy="597353"/>
              </a:xfrm>
            </p:grpSpPr>
            <p:sp>
              <p:nvSpPr>
                <p:cNvPr id="65" name="Oval 64"/>
                <p:cNvSpPr/>
                <p:nvPr/>
              </p:nvSpPr>
              <p:spPr>
                <a:xfrm>
                  <a:off x="2438400" y="3865540"/>
                  <a:ext cx="345516" cy="34551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5E9EFF">
                        <a:alpha val="80000"/>
                      </a:srgbClr>
                    </a:gs>
                    <a:gs pos="39999">
                      <a:srgbClr val="85C2FF">
                        <a:alpha val="20000"/>
                      </a:srgbClr>
                    </a:gs>
                    <a:gs pos="100000">
                      <a:srgbClr val="FFEBFA">
                        <a:alpha val="80000"/>
                      </a:srgbClr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778283" y="4211056"/>
                  <a:ext cx="232655" cy="251837"/>
                </a:xfrm>
                <a:prstGeom prst="line">
                  <a:avLst/>
                </a:prstGeom>
                <a:ln w="762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 flipV="1">
                  <a:off x="2712661" y="4148601"/>
                  <a:ext cx="92508" cy="88950"/>
                </a:xfrm>
                <a:prstGeom prst="line">
                  <a:avLst/>
                </a:prstGeom>
                <a:ln w="28575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2" name="Straight Connector 61"/>
              <p:cNvCxnSpPr/>
              <p:nvPr/>
            </p:nvCxnSpPr>
            <p:spPr>
              <a:xfrm>
                <a:off x="5160815" y="3304310"/>
                <a:ext cx="214311" cy="0"/>
              </a:xfrm>
              <a:prstGeom prst="line">
                <a:avLst/>
              </a:prstGeom>
              <a:ln w="76200">
                <a:solidFill>
                  <a:srgbClr val="00B0F0"/>
                </a:solidFill>
              </a:ln>
              <a:effectLst>
                <a:outerShdw blurRad="254000" dir="2700000" algn="ctr" rotWithShape="0">
                  <a:schemeClr val="bg1"/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TextBox 57"/>
            <p:cNvSpPr txBox="1"/>
            <p:nvPr/>
          </p:nvSpPr>
          <p:spPr>
            <a:xfrm>
              <a:off x="5806535" y="3023813"/>
              <a:ext cx="14885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2">
                      <a:lumMod val="40000"/>
                      <a:lumOff val="60000"/>
                    </a:schemeClr>
                  </a:solidFill>
                </a:rPr>
                <a:t>(zoom-out vertical scale)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350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4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900"/>
                            </p:stCondLst>
                            <p:childTnLst>
                              <p:par>
                                <p:cTn id="67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400"/>
                            </p:stCondLst>
                            <p:childTnLst>
                              <p:par>
                                <p:cTn id="71" presetID="10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2" grpId="0" animBg="1"/>
      <p:bldP spid="67" grpId="0"/>
      <p:bldP spid="80" grpId="0" animBg="1"/>
      <p:bldP spid="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6550799" y="5706101"/>
            <a:ext cx="304800" cy="10106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787410" y="5363014"/>
            <a:ext cx="304800" cy="44415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862664" y="5516313"/>
            <a:ext cx="304800" cy="2908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325037" y="5447745"/>
            <a:ext cx="304800" cy="35942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400291" y="5571799"/>
            <a:ext cx="304800" cy="23536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937918" y="5616700"/>
            <a:ext cx="304800" cy="19046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13172" y="5682439"/>
            <a:ext cx="304800" cy="12472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475545" y="5653035"/>
            <a:ext cx="304800" cy="15413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249783" y="5258307"/>
            <a:ext cx="304800" cy="548859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4B7943FE-5ACA-4D49-B86A-9C786B9DD70D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254000" dist="63500" dir="5400000" sx="105000" sy="105000" algn="ctr" rotWithShape="0">
              <a:schemeClr val="bg1">
                <a:alpha val="50000"/>
              </a:schemeClr>
            </a:outerShdw>
          </a:effec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Geometric </a:t>
            </a:r>
            <a:r>
              <a:rPr lang="en-US" sz="2400" dirty="0" smtClean="0">
                <a:solidFill>
                  <a:srgbClr val="FFFF66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series</a:t>
            </a:r>
            <a:endParaRPr lang="en-US" sz="2400" dirty="0">
              <a:solidFill>
                <a:srgbClr val="FFFF6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152400" y="533400"/>
            <a:ext cx="9448800" cy="6553200"/>
          </a:xfrm>
          <a:prstGeom prst="rect">
            <a:avLst/>
          </a:prstGeom>
          <a:noFill/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bg2">
                                      <a:lumMod val="40000"/>
                                      <a:lumOff val="60000"/>
                                    </a:schemeClr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⋯+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FF0066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14" y="762000"/>
                <a:ext cx="7335598" cy="121584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6802" y="2060754"/>
                <a:ext cx="5954835" cy="109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FFC000"/>
                              </a:solidFill>
                              <a:latin typeface="Cambria Math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chemeClr val="bg2">
                                  <a:lumMod val="40000"/>
                                  <a:lumOff val="60000"/>
                                </a:schemeClr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FF0066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FFFF"/>
                              </a:solidFill>
                              <a:effectLst/>
                              <a:latin typeface="Cambria Math"/>
                            </a:rPr>
                            <m:t>𝐴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FFFF"/>
                                  </a:solidFill>
                                  <a:latin typeface="Cambria Math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FFC000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sup>
                          </m:sSup>
                        </m:e>
                      </m:nary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0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i="1" smtClean="0">
                          <a:solidFill>
                            <a:srgbClr val="00FFFF"/>
                          </a:solidFill>
                          <a:effectLst/>
                          <a:latin typeface="Cambria Math"/>
                        </a:rPr>
                        <m:t>𝐴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FFFF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0066"/>
                          </a:solidFill>
                          <a:latin typeface="Cambria Math"/>
                          <a:ea typeface="Cambria Math"/>
                        </a:rPr>
                        <m:t>⋯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02" y="2060754"/>
                <a:ext cx="5954835" cy="109966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Group 32"/>
          <p:cNvGrpSpPr/>
          <p:nvPr/>
        </p:nvGrpSpPr>
        <p:grpSpPr>
          <a:xfrm>
            <a:off x="1648428" y="3231854"/>
            <a:ext cx="561372" cy="2597305"/>
            <a:chOff x="4614634" y="1122334"/>
            <a:chExt cx="561372" cy="2866201"/>
          </a:xfrm>
        </p:grpSpPr>
        <p:cxnSp>
          <p:nvCxnSpPr>
            <p:cNvPr id="34" name="Straight Arrow Connector 33"/>
            <p:cNvCxnSpPr/>
            <p:nvPr/>
          </p:nvCxnSpPr>
          <p:spPr>
            <a:xfrm flipV="1">
              <a:off x="4860092" y="1556986"/>
              <a:ext cx="0" cy="2431549"/>
            </a:xfrm>
            <a:prstGeom prst="straightConnector1">
              <a:avLst/>
            </a:prstGeom>
            <a:ln w="38100">
              <a:solidFill>
                <a:schemeClr val="bg2">
                  <a:lumMod val="20000"/>
                  <a:lumOff val="8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4614634" y="1122334"/>
              <a:ext cx="561372" cy="50946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solidFill>
                    <a:srgbClr val="00FFFF"/>
                  </a:solidFill>
                </a:rPr>
                <a:t>Ar</a:t>
              </a:r>
              <a:r>
                <a:rPr lang="en-US" sz="2400" i="1" baseline="30000" dirty="0" smtClean="0">
                  <a:solidFill>
                    <a:srgbClr val="FFC000"/>
                  </a:solidFill>
                </a:rPr>
                <a:t>k</a:t>
              </a:r>
              <a:endParaRPr lang="en-US" sz="2400" i="1" dirty="0">
                <a:solidFill>
                  <a:srgbClr val="FFC000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893886" y="5583007"/>
            <a:ext cx="6006193" cy="461665"/>
            <a:chOff x="1704661" y="3367357"/>
            <a:chExt cx="6006193" cy="461665"/>
          </a:xfrm>
        </p:grpSpPr>
        <p:grpSp>
          <p:nvGrpSpPr>
            <p:cNvPr id="37" name="Group 36"/>
            <p:cNvGrpSpPr/>
            <p:nvPr/>
          </p:nvGrpSpPr>
          <p:grpSpPr>
            <a:xfrm>
              <a:off x="1704661" y="3367357"/>
              <a:ext cx="6006193" cy="461665"/>
              <a:chOff x="5067555" y="5504854"/>
              <a:chExt cx="3410728" cy="812486"/>
            </a:xfrm>
          </p:grpSpPr>
          <p:cxnSp>
            <p:nvCxnSpPr>
              <p:cNvPr id="51" name="Straight Arrow Connector 50"/>
              <p:cNvCxnSpPr/>
              <p:nvPr/>
            </p:nvCxnSpPr>
            <p:spPr>
              <a:xfrm>
                <a:off x="5067555" y="5925265"/>
                <a:ext cx="3208409" cy="0"/>
              </a:xfrm>
              <a:prstGeom prst="straightConnector1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8275964" y="5504854"/>
                <a:ext cx="202319" cy="8124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i="1" dirty="0" smtClean="0">
                    <a:solidFill>
                      <a:srgbClr val="FFC000"/>
                    </a:solidFill>
                  </a:rPr>
                  <a:t>k</a:t>
                </a:r>
                <a:endParaRPr lang="en-US" sz="2400" i="1" dirty="0">
                  <a:solidFill>
                    <a:srgbClr val="FFC000"/>
                  </a:solidFill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2212675" y="3537308"/>
              <a:ext cx="4848138" cy="152400"/>
              <a:chOff x="2212675" y="3537308"/>
              <a:chExt cx="4848138" cy="152400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221267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275135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329003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382872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436740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4906085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5983449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>
                <a:off x="6522131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>
                <a:off x="5444767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7060813" y="3537308"/>
                <a:ext cx="0" cy="152400"/>
              </a:xfrm>
              <a:prstGeom prst="line">
                <a:avLst/>
              </a:prstGeom>
              <a:ln w="38100">
                <a:solidFill>
                  <a:schemeClr val="bg2">
                    <a:lumMod val="20000"/>
                    <a:lumOff val="8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480300" y="3500735"/>
                <a:ext cx="7378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𝑆</m:t>
                      </m:r>
                      <m:r>
                        <a:rPr lang="en-US" sz="2400" b="0" i="1" smtClean="0">
                          <a:solidFill>
                            <a:schemeClr val="bg2">
                              <a:lumMod val="40000"/>
                              <a:lumOff val="60000"/>
                            </a:schemeClr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n-US" sz="2400" dirty="0">
                  <a:solidFill>
                    <a:schemeClr val="bg2">
                      <a:lumMod val="40000"/>
                      <a:lumOff val="6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00" y="3500735"/>
                <a:ext cx="737831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/>
          <p:cNvGrpSpPr/>
          <p:nvPr/>
        </p:nvGrpSpPr>
        <p:grpSpPr>
          <a:xfrm>
            <a:off x="2270066" y="5813478"/>
            <a:ext cx="4684810" cy="434922"/>
            <a:chOff x="2270066" y="5813478"/>
            <a:chExt cx="4684810" cy="434922"/>
          </a:xfrm>
        </p:grpSpPr>
        <p:sp>
          <p:nvSpPr>
            <p:cNvPr id="60" name="TextBox 59"/>
            <p:cNvSpPr txBox="1"/>
            <p:nvPr/>
          </p:nvSpPr>
          <p:spPr>
            <a:xfrm>
              <a:off x="2806187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1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491288" y="5813478"/>
              <a:ext cx="4635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66"/>
                  </a:solidFill>
                </a:rPr>
                <a:t>. . .</a:t>
              </a:r>
              <a:endParaRPr lang="en-US" dirty="0">
                <a:solidFill>
                  <a:srgbClr val="FF0066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270066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0</a:t>
              </a:r>
              <a:endParaRPr lang="en-US" dirty="0">
                <a:solidFill>
                  <a:schemeClr val="bg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342308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2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78429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3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414550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4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950671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5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486792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6</a:t>
              </a:r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022914" y="5879068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00"/>
                  </a:solidFill>
                </a:rPr>
                <a:t>7</a:t>
              </a:r>
              <a:endParaRPr lang="en-US" dirty="0">
                <a:solidFill>
                  <a:srgbClr val="FFFF00"/>
                </a:solidFill>
              </a:endParaRP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6297354" y="3569694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FFFF"/>
                </a:solidFill>
              </a:rPr>
              <a:t>r</a:t>
            </a:r>
            <a:r>
              <a:rPr lang="en-US" sz="24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&lt; 1</a:t>
            </a:r>
            <a:endParaRPr lang="en-US" sz="24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20202670">
            <a:off x="2593627" y="3302563"/>
            <a:ext cx="3115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Repeated addition seems to point toward a finite value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25286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85185E-6 L -0.00052 -0.08102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85185E-6 L -0.00017 -0.14629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7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-2.5E-6 -0.19861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00018 -0.24028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2.77778E-6 -0.27778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33333E-6 L 0.00139 -0.30348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4.44444E-6 -0.32569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85185E-6 L -0.00105 -0.34329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7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7458</TotalTime>
  <Words>1495</Words>
  <Application>Microsoft Office PowerPoint</Application>
  <PresentationFormat>On-screen Show (4:3)</PresentationFormat>
  <Paragraphs>195</Paragraphs>
  <Slides>13</Slides>
  <Notes>12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Liao</dc:creator>
  <cp:lastModifiedBy>David Liao</cp:lastModifiedBy>
  <cp:revision>59</cp:revision>
  <dcterms:created xsi:type="dcterms:W3CDTF">2011-01-09T06:10:58Z</dcterms:created>
  <dcterms:modified xsi:type="dcterms:W3CDTF">2013-03-23T02:03:27Z</dcterms:modified>
</cp:coreProperties>
</file>